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6" r:id="rId5"/>
    <p:sldId id="470" r:id="rId6"/>
    <p:sldId id="449" r:id="rId7"/>
    <p:sldId id="450" r:id="rId8"/>
    <p:sldId id="471" r:id="rId9"/>
    <p:sldId id="451" r:id="rId10"/>
    <p:sldId id="456" r:id="rId11"/>
    <p:sldId id="478" r:id="rId12"/>
    <p:sldId id="347" r:id="rId13"/>
    <p:sldId id="472" r:id="rId14"/>
    <p:sldId id="473" r:id="rId15"/>
    <p:sldId id="452" r:id="rId16"/>
    <p:sldId id="453" r:id="rId17"/>
    <p:sldId id="454" r:id="rId18"/>
    <p:sldId id="455" r:id="rId19"/>
    <p:sldId id="474" r:id="rId20"/>
    <p:sldId id="461" r:id="rId21"/>
    <p:sldId id="462" r:id="rId22"/>
    <p:sldId id="463" r:id="rId23"/>
    <p:sldId id="464" r:id="rId24"/>
    <p:sldId id="475" r:id="rId25"/>
    <p:sldId id="480" r:id="rId26"/>
    <p:sldId id="437" r:id="rId27"/>
    <p:sldId id="457" r:id="rId28"/>
    <p:sldId id="458" r:id="rId29"/>
    <p:sldId id="459" r:id="rId30"/>
    <p:sldId id="460" r:id="rId31"/>
    <p:sldId id="476" r:id="rId32"/>
    <p:sldId id="444" r:id="rId33"/>
    <p:sldId id="465" r:id="rId34"/>
    <p:sldId id="466" r:id="rId35"/>
    <p:sldId id="467" r:id="rId36"/>
    <p:sldId id="468" r:id="rId37"/>
    <p:sldId id="469" r:id="rId38"/>
    <p:sldId id="477" r:id="rId39"/>
    <p:sldId id="479" r:id="rId4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7A9"/>
    <a:srgbClr val="FFC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86" autoAdjust="0"/>
  </p:normalViewPr>
  <p:slideViewPr>
    <p:cSldViewPr>
      <p:cViewPr>
        <p:scale>
          <a:sx n="100" d="100"/>
          <a:sy n="100" d="100"/>
        </p:scale>
        <p:origin x="-100" y="8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calciuc Valeria" userId="S::mosca_gf68@student.itstep.md::f8cf769a-bd32-4fc6-9911-251e47799ae4" providerId="AD" clId="Web-{A2C76250-74C4-6490-9A8E-15EBD59BA5B2}"/>
    <pc:docChg chg="modSld">
      <pc:chgData name="Moscalciuc Valeria" userId="S::mosca_gf68@student.itstep.md::f8cf769a-bd32-4fc6-9911-251e47799ae4" providerId="AD" clId="Web-{A2C76250-74C4-6490-9A8E-15EBD59BA5B2}" dt="2025-03-05T18:38:37.663" v="2" actId="1076"/>
      <pc:docMkLst>
        <pc:docMk/>
      </pc:docMkLst>
      <pc:sldChg chg="modSp">
        <pc:chgData name="Moscalciuc Valeria" userId="S::mosca_gf68@student.itstep.md::f8cf769a-bd32-4fc6-9911-251e47799ae4" providerId="AD" clId="Web-{A2C76250-74C4-6490-9A8E-15EBD59BA5B2}" dt="2025-03-05T18:38:37.663" v="2" actId="1076"/>
        <pc:sldMkLst>
          <pc:docMk/>
          <pc:sldMk cId="3431951070" sldId="479"/>
        </pc:sldMkLst>
        <pc:picChg chg="mod">
          <ac:chgData name="Moscalciuc Valeria" userId="S::mosca_gf68@student.itstep.md::f8cf769a-bd32-4fc6-9911-251e47799ae4" providerId="AD" clId="Web-{A2C76250-74C4-6490-9A8E-15EBD59BA5B2}" dt="2025-03-05T18:38:37.663" v="2" actId="1076"/>
          <ac:picMkLst>
            <pc:docMk/>
            <pc:sldMk cId="3431951070" sldId="479"/>
            <ac:picMk id="1026" creationId="{00000000-0000-0000-0000-000000000000}"/>
          </ac:picMkLst>
        </pc:picChg>
      </pc:sldChg>
      <pc:sldChg chg="modSp">
        <pc:chgData name="Moscalciuc Valeria" userId="S::mosca_gf68@student.itstep.md::f8cf769a-bd32-4fc6-9911-251e47799ae4" providerId="AD" clId="Web-{A2C76250-74C4-6490-9A8E-15EBD59BA5B2}" dt="2025-03-05T15:44:38.112" v="0" actId="1076"/>
        <pc:sldMkLst>
          <pc:docMk/>
          <pc:sldMk cId="1067221084" sldId="480"/>
        </pc:sldMkLst>
        <pc:spChg chg="mod">
          <ac:chgData name="Moscalciuc Valeria" userId="S::mosca_gf68@student.itstep.md::f8cf769a-bd32-4fc6-9911-251e47799ae4" providerId="AD" clId="Web-{A2C76250-74C4-6490-9A8E-15EBD59BA5B2}" dt="2025-03-05T15:44:38.112" v="0" actId="1076"/>
          <ac:spMkLst>
            <pc:docMk/>
            <pc:sldMk cId="1067221084" sldId="480"/>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7584C8-262A-494E-B760-46BF8AC8A01F}" type="datetimeFigureOut">
              <a:rPr lang="en-US" smtClean="0"/>
              <a:t>3/18/2025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CE90E1-069B-4E32-A6CF-79E2F3AA4F6B}" type="slidenum">
              <a:rPr lang="en-US" smtClean="0"/>
              <a:t>‹#›</a:t>
            </a:fld>
            <a:endParaRPr lang="en-US" dirty="0"/>
          </a:p>
        </p:txBody>
      </p:sp>
    </p:spTree>
    <p:extLst>
      <p:ext uri="{BB962C8B-B14F-4D97-AF65-F5344CB8AC3E}">
        <p14:creationId xmlns:p14="http://schemas.microsoft.com/office/powerpoint/2010/main" val="2601155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18.03.2025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18.03.2025</a:t>
            </a:fld>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952" y="1340768"/>
            <a:ext cx="4896544" cy="1143000"/>
          </a:xfrm>
        </p:spPr>
        <p:txBody>
          <a:bodyPr>
            <a:normAutofit/>
          </a:bodyPr>
          <a:lstStyle/>
          <a:p>
            <a:r>
              <a:rPr lang="en-US" sz="5400" b="1" dirty="0">
                <a:solidFill>
                  <a:schemeClr val="tx2">
                    <a:lumMod val="75000"/>
                  </a:schemeClr>
                </a:solidFill>
              </a:rPr>
              <a:t>SELECT</a:t>
            </a:r>
          </a:p>
        </p:txBody>
      </p:sp>
      <p:sp>
        <p:nvSpPr>
          <p:cNvPr id="4" name="Rectangle 3"/>
          <p:cNvSpPr/>
          <p:nvPr/>
        </p:nvSpPr>
        <p:spPr>
          <a:xfrm>
            <a:off x="0" y="0"/>
            <a:ext cx="3995936"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1600" y="1965496"/>
            <a:ext cx="2039568" cy="2039568"/>
          </a:xfrm>
          <a:prstGeom prst="rect">
            <a:avLst/>
          </a:prstGeom>
        </p:spPr>
      </p:pic>
      <p:sp>
        <p:nvSpPr>
          <p:cNvPr id="6" name="TextBox 5"/>
          <p:cNvSpPr txBox="1"/>
          <p:nvPr/>
        </p:nvSpPr>
        <p:spPr>
          <a:xfrm>
            <a:off x="4355976" y="3332740"/>
            <a:ext cx="4572000" cy="523220"/>
          </a:xfrm>
          <a:prstGeom prst="rect">
            <a:avLst/>
          </a:prstGeom>
          <a:noFill/>
        </p:spPr>
        <p:txBody>
          <a:bodyPr wrap="square" rtlCol="0">
            <a:spAutoFit/>
          </a:bodyPr>
          <a:lstStyle/>
          <a:p>
            <a:r>
              <a:rPr lang="ro-RO" sz="2800" dirty="0">
                <a:latin typeface="Calibri Light" pitchFamily="34" charset="0"/>
                <a:cs typeface="Calibri Light" pitchFamily="34" charset="0"/>
              </a:rPr>
              <a:t>• Clauza WHERE</a:t>
            </a:r>
            <a:endParaRPr lang="en-US" sz="2800" dirty="0">
              <a:latin typeface="Calibri Light" pitchFamily="34" charset="0"/>
              <a:cs typeface="Calibri Light" pitchFamily="34" charset="0"/>
            </a:endParaRPr>
          </a:p>
        </p:txBody>
      </p:sp>
      <p:sp>
        <p:nvSpPr>
          <p:cNvPr id="10" name="TextBox 9"/>
          <p:cNvSpPr txBox="1"/>
          <p:nvPr/>
        </p:nvSpPr>
        <p:spPr>
          <a:xfrm>
            <a:off x="4384476" y="2708920"/>
            <a:ext cx="4543500" cy="523220"/>
          </a:xfrm>
          <a:prstGeom prst="rect">
            <a:avLst/>
          </a:prstGeom>
          <a:noFill/>
        </p:spPr>
        <p:txBody>
          <a:bodyPr wrap="square" rtlCol="0">
            <a:spAutoFit/>
          </a:bodyPr>
          <a:lstStyle/>
          <a:p>
            <a:r>
              <a:rPr lang="ro-RO" sz="2800" dirty="0">
                <a:latin typeface="Calibri Light" pitchFamily="34" charset="0"/>
                <a:cs typeface="Calibri Light" pitchFamily="34" charset="0"/>
              </a:rPr>
              <a:t>• Clauza SELECT, ORDER BY</a:t>
            </a:r>
            <a:endParaRPr lang="en-US" sz="2800" dirty="0">
              <a:latin typeface="Calibri Light" pitchFamily="34" charset="0"/>
              <a:cs typeface="Calibri Light" pitchFamily="34" charset="0"/>
            </a:endParaRPr>
          </a:p>
        </p:txBody>
      </p:sp>
      <p:sp>
        <p:nvSpPr>
          <p:cNvPr id="7" name="TextBox 6"/>
          <p:cNvSpPr txBox="1"/>
          <p:nvPr/>
        </p:nvSpPr>
        <p:spPr>
          <a:xfrm>
            <a:off x="4355976" y="3933056"/>
            <a:ext cx="4572000" cy="523220"/>
          </a:xfrm>
          <a:prstGeom prst="rect">
            <a:avLst/>
          </a:prstGeom>
          <a:noFill/>
        </p:spPr>
        <p:txBody>
          <a:bodyPr wrap="square" rtlCol="0">
            <a:spAutoFit/>
          </a:bodyPr>
          <a:lstStyle/>
          <a:p>
            <a:r>
              <a:rPr lang="ro-RO" sz="2800" dirty="0">
                <a:latin typeface="Calibri Light" pitchFamily="34" charset="0"/>
                <a:cs typeface="Calibri Light" pitchFamily="34" charset="0"/>
              </a:rPr>
              <a:t>• Clauza GROUP BY, HAVING</a:t>
            </a:r>
            <a:endParaRPr lang="en-US" sz="2800" dirty="0">
              <a:latin typeface="Calibri Light" pitchFamily="34" charset="0"/>
              <a:cs typeface="Calibri Light" pitchFamily="34" charset="0"/>
            </a:endParaRPr>
          </a:p>
        </p:txBody>
      </p:sp>
      <p:sp>
        <p:nvSpPr>
          <p:cNvPr id="8" name="TextBox 7"/>
          <p:cNvSpPr txBox="1"/>
          <p:nvPr/>
        </p:nvSpPr>
        <p:spPr>
          <a:xfrm>
            <a:off x="4420988" y="4581128"/>
            <a:ext cx="4543500" cy="523220"/>
          </a:xfrm>
          <a:prstGeom prst="rect">
            <a:avLst/>
          </a:prstGeom>
          <a:noFill/>
        </p:spPr>
        <p:txBody>
          <a:bodyPr wrap="square" rtlCol="0">
            <a:spAutoFit/>
          </a:bodyPr>
          <a:lstStyle/>
          <a:p>
            <a:r>
              <a:rPr lang="ro-RO" sz="2800" dirty="0">
                <a:latin typeface="Calibri Light" pitchFamily="34" charset="0"/>
                <a:cs typeface="Calibri Light" pitchFamily="34" charset="0"/>
              </a:rPr>
              <a:t>• JOIN-uri între tabele</a:t>
            </a:r>
            <a:endParaRPr lang="en-US" sz="2800" dirty="0">
              <a:latin typeface="Calibri Light" pitchFamily="34" charset="0"/>
              <a:cs typeface="Calibri Light" pitchFamily="34" charset="0"/>
            </a:endParaRPr>
          </a:p>
        </p:txBody>
      </p:sp>
      <p:sp>
        <p:nvSpPr>
          <p:cNvPr id="9" name="TextBox 8"/>
          <p:cNvSpPr txBox="1"/>
          <p:nvPr/>
        </p:nvSpPr>
        <p:spPr>
          <a:xfrm>
            <a:off x="4427984" y="5210036"/>
            <a:ext cx="4543500" cy="523220"/>
          </a:xfrm>
          <a:prstGeom prst="rect">
            <a:avLst/>
          </a:prstGeom>
          <a:noFill/>
        </p:spPr>
        <p:txBody>
          <a:bodyPr wrap="square" rtlCol="0">
            <a:spAutoFit/>
          </a:bodyPr>
          <a:lstStyle/>
          <a:p>
            <a:r>
              <a:rPr lang="ro-RO" sz="2800" dirty="0">
                <a:latin typeface="Calibri Light" pitchFamily="34" charset="0"/>
                <a:cs typeface="Calibri Light" pitchFamily="34" charset="0"/>
              </a:rPr>
              <a:t>• UNION, INTERSECT, EXCEPT</a:t>
            </a:r>
            <a:endParaRPr lang="en-US" sz="2800" dirty="0">
              <a:latin typeface="Calibri Light" pitchFamily="34" charset="0"/>
              <a:cs typeface="Calibri Light" pitchFamily="34" charset="0"/>
            </a:endParaRPr>
          </a:p>
        </p:txBody>
      </p:sp>
    </p:spTree>
    <p:extLst>
      <p:ext uri="{BB962C8B-B14F-4D97-AF65-F5344CB8AC3E}">
        <p14:creationId xmlns:p14="http://schemas.microsoft.com/office/powerpoint/2010/main" val="26610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0-#ppt_h/2"/>
                                          </p:val>
                                        </p:tav>
                                        <p:tav tm="100000">
                                          <p:val>
                                            <p:strVal val="#ppt_y"/>
                                          </p:val>
                                        </p:tav>
                                      </p:tavLst>
                                    </p:anim>
                                  </p:childTnLst>
                                </p:cTn>
                              </p:par>
                            </p:childTnLst>
                          </p:cTn>
                        </p:par>
                        <p:par>
                          <p:cTn id="28" fill="hold">
                            <p:stCondLst>
                              <p:cond delay="2000"/>
                            </p:stCondLst>
                            <p:childTnLst>
                              <p:par>
                                <p:cTn id="29" presetID="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1"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0-#ppt_h/2"/>
                                          </p:val>
                                        </p:tav>
                                        <p:tav tm="100000">
                                          <p:val>
                                            <p:strVal val="#ppt_y"/>
                                          </p:val>
                                        </p:tav>
                                      </p:tavLst>
                                    </p:anim>
                                  </p:childTnLst>
                                </p:cTn>
                              </p:par>
                            </p:childTnLst>
                          </p:cTn>
                        </p:par>
                        <p:par>
                          <p:cTn id="38" fill="hold">
                            <p:stCondLst>
                              <p:cond delay="3000"/>
                            </p:stCondLst>
                            <p:childTnLst>
                              <p:par>
                                <p:cTn id="39" presetID="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P spid="10"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92697"/>
            <a:ext cx="8712968" cy="5832647"/>
          </a:xfrm>
        </p:spPr>
        <p:txBody>
          <a:bodyPr>
            <a:noAutofit/>
          </a:bodyPr>
          <a:lstStyle/>
          <a:p>
            <a:pPr algn="l"/>
            <a:r>
              <a:rPr lang="en-US" sz="1500" dirty="0"/>
              <a:t>                       </a:t>
            </a:r>
            <a:r>
              <a:rPr lang="ro-RO" sz="1500" dirty="0"/>
              <a:t>          </a:t>
            </a:r>
            <a:r>
              <a:rPr lang="en-US" sz="1500" dirty="0"/>
              <a:t> </a:t>
            </a:r>
            <a:r>
              <a:rPr lang="ro-RO" sz="1500" dirty="0"/>
              <a:t>                                        </a:t>
            </a:r>
            <a:r>
              <a:rPr lang="ro-RO" sz="2400" noProof="1"/>
              <a:t>Date inițiale (1)</a:t>
            </a:r>
            <a:r>
              <a:rPr lang="en-US" sz="2400" dirty="0"/>
              <a:t>:</a:t>
            </a:r>
            <a:br>
              <a:rPr lang="ro-RO" sz="2400" dirty="0"/>
            </a:br>
            <a:br>
              <a:rPr lang="en-US" sz="2400" dirty="0"/>
            </a:br>
            <a:r>
              <a:rPr lang="vi-VN" sz="1500" dirty="0">
                <a:latin typeface="Calibri Light" pitchFamily="34" charset="0"/>
                <a:cs typeface="Calibri Light" pitchFamily="34" charset="0"/>
              </a:rPr>
              <a:t>CREATE DATABASE GameDB;</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GO</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USE GameDB;</a:t>
            </a:r>
            <a:br>
              <a:rPr lang="vi-VN" sz="1500" dirty="0">
                <a:latin typeface="Calibri Light" pitchFamily="34" charset="0"/>
                <a:cs typeface="Calibri Light" pitchFamily="34" charset="0"/>
              </a:rPr>
            </a:br>
            <a:br>
              <a:rPr lang="vi-VN" sz="900" dirty="0">
                <a:latin typeface="Calibri Light" pitchFamily="34" charset="0"/>
                <a:cs typeface="Calibri Light" pitchFamily="34" charset="0"/>
              </a:rPr>
            </a:br>
            <a:r>
              <a:rPr lang="vi-VN" sz="1500" dirty="0">
                <a:latin typeface="Calibri Light" pitchFamily="34" charset="0"/>
                <a:cs typeface="Calibri Light" pitchFamily="34" charset="0"/>
              </a:rPr>
              <a:t>CREATE TABLE Games (</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GameID INT PRIMARY KEY IDENTITY(1,1),</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GameName VARCHAR(100) NOT NULL,</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DeveloperName VARCHAR(100) NOT NULL,</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Genre VARCHAR(50),</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GamePrice DECIMAL(10, 2) NOT NULL</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a:t>
            </a:r>
            <a:br>
              <a:rPr lang="vi-VN" sz="15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1500" dirty="0">
                <a:latin typeface="Calibri Light" pitchFamily="34" charset="0"/>
                <a:cs typeface="Calibri Light" pitchFamily="34" charset="0"/>
              </a:rPr>
              <a:t>CREATE TABLE Players (</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PlayerID INT PRIMARY KEY IDENTITY(1,1),</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PlayerName VARCHAR(100) NOT NULL</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a:t>
            </a:r>
            <a:br>
              <a:rPr lang="vi-VN" sz="1500" dirty="0">
                <a:latin typeface="Calibri Light" pitchFamily="34" charset="0"/>
                <a:cs typeface="Calibri Light" pitchFamily="34" charset="0"/>
              </a:rPr>
            </a:br>
            <a:br>
              <a:rPr lang="vi-VN" sz="1050" dirty="0">
                <a:latin typeface="Calibri Light" pitchFamily="34" charset="0"/>
                <a:cs typeface="Calibri Light" pitchFamily="34" charset="0"/>
              </a:rPr>
            </a:br>
            <a:r>
              <a:rPr lang="vi-VN" sz="1500" dirty="0">
                <a:latin typeface="Calibri Light" pitchFamily="34" charset="0"/>
                <a:cs typeface="Calibri Light" pitchFamily="34" charset="0"/>
              </a:rPr>
              <a:t>CREATE TABLE Scores (</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GameID INT,</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PlayerID INT,</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Score INT NOT NULL,</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TimePlayed DECIMAL(5, 2) NOT NULL,</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PRIMARY KEY (GameID, PlayerID),</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FOREIGN KEY (GameID) REFERENCES Games(GameID),</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    FOREIGN KEY (PlayerID) REFERENCES Players(PlayerID)</a:t>
            </a:r>
            <a:br>
              <a:rPr lang="vi-VN" sz="1500" dirty="0">
                <a:latin typeface="Calibri Light" pitchFamily="34" charset="0"/>
                <a:cs typeface="Calibri Light" pitchFamily="34" charset="0"/>
              </a:rPr>
            </a:br>
            <a:r>
              <a:rPr lang="vi-VN" sz="1500" dirty="0">
                <a:latin typeface="Calibri Light" pitchFamily="34" charset="0"/>
                <a:cs typeface="Calibri Light" pitchFamily="34" charset="0"/>
              </a:rPr>
              <a:t>);</a:t>
            </a:r>
            <a:br>
              <a:rPr lang="vi-VN" sz="1500" dirty="0">
                <a:latin typeface="Calibri Light" pitchFamily="34" charset="0"/>
                <a:cs typeface="Calibri Light" pitchFamily="34" charset="0"/>
              </a:rPr>
            </a:br>
            <a:br>
              <a:rPr lang="vi-VN" sz="1500" dirty="0">
                <a:latin typeface="Calibri Light" pitchFamily="34" charset="0"/>
                <a:cs typeface="Calibri Light" pitchFamily="34" charset="0"/>
              </a:rPr>
            </a:br>
            <a:endParaRPr lang="vi-VN" sz="1500" dirty="0">
              <a:latin typeface="Calibri Light" pitchFamily="34" charset="0"/>
              <a:cs typeface="Calibri Light" pitchFamily="34" charset="0"/>
            </a:endParaRPr>
          </a:p>
        </p:txBody>
      </p:sp>
    </p:spTree>
    <p:extLst>
      <p:ext uri="{BB962C8B-B14F-4D97-AF65-F5344CB8AC3E}">
        <p14:creationId xmlns:p14="http://schemas.microsoft.com/office/powerpoint/2010/main" val="3025044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64705"/>
            <a:ext cx="8208912" cy="5832647"/>
          </a:xfrm>
        </p:spPr>
        <p:txBody>
          <a:bodyPr>
            <a:noAutofit/>
          </a:bodyPr>
          <a:lstStyle/>
          <a:p>
            <a:pPr algn="l"/>
            <a:r>
              <a:rPr lang="en-US" sz="1600" dirty="0"/>
              <a:t>                       </a:t>
            </a:r>
            <a:r>
              <a:rPr lang="ro-RO" sz="1600" dirty="0"/>
              <a:t>          </a:t>
            </a:r>
            <a:r>
              <a:rPr lang="en-US" sz="1600" dirty="0"/>
              <a:t> </a:t>
            </a:r>
            <a:r>
              <a:rPr lang="ro-RO" sz="1600" dirty="0"/>
              <a:t>                                  </a:t>
            </a:r>
            <a:r>
              <a:rPr lang="ro-RO" sz="2400" noProof="1"/>
              <a:t>Date inițiale (2)</a:t>
            </a:r>
            <a:r>
              <a:rPr lang="en-US" sz="2400" dirty="0"/>
              <a:t>:</a:t>
            </a:r>
            <a:br>
              <a:rPr lang="ro-RO" sz="1600" dirty="0"/>
            </a:br>
            <a:br>
              <a:rPr lang="en-US" sz="1600" dirty="0"/>
            </a:br>
            <a:r>
              <a:rPr lang="vi-VN" sz="1600" dirty="0">
                <a:latin typeface="Calibri Light" pitchFamily="34" charset="0"/>
                <a:cs typeface="Calibri Light" pitchFamily="34" charset="0"/>
              </a:rPr>
              <a:t>INSERT INTO Games (GameName, DeveloperName, Genre, GamePrice)</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VALUES </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('The Adventure', 'Dev Studios', 'Action', 49.99),</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('Space Quest', 'Galaxy Games', 'Sci-Fi', 59.99),</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('Fantasy World', 'DreamSoft', 'RPG', 39.99),</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('City Builder', 'Urban Games', 'Strategy', 29.99),</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('Mystery Case', 'Detective Studios', 'Puzzle', 19.99);</a:t>
            </a:r>
            <a:br>
              <a:rPr lang="vi-VN" sz="1600" dirty="0">
                <a:latin typeface="Calibri Light" pitchFamily="34" charset="0"/>
                <a:cs typeface="Calibri Light" pitchFamily="34" charset="0"/>
              </a:rPr>
            </a:br>
            <a:br>
              <a:rPr lang="vi-VN" sz="1200" dirty="0">
                <a:latin typeface="Calibri Light" pitchFamily="34" charset="0"/>
                <a:cs typeface="Calibri Light" pitchFamily="34" charset="0"/>
              </a:rPr>
            </a:br>
            <a:r>
              <a:rPr lang="vi-VN" sz="1600" dirty="0">
                <a:latin typeface="Calibri Light" pitchFamily="34" charset="0"/>
                <a:cs typeface="Calibri Light" pitchFamily="34" charset="0"/>
              </a:rPr>
              <a:t>INSERT INTO Players (PlayerName)</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VALUES </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('John Doe'),</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('Alice Smith'),</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('Robert Johnson'),</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('Emily Davis'),</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('Michael Brown');</a:t>
            </a:r>
            <a:br>
              <a:rPr lang="vi-VN" sz="1600" dirty="0">
                <a:latin typeface="Calibri Light" pitchFamily="34" charset="0"/>
                <a:cs typeface="Calibri Light" pitchFamily="34" charset="0"/>
              </a:rPr>
            </a:br>
            <a:br>
              <a:rPr lang="vi-VN" sz="1050" dirty="0">
                <a:latin typeface="Calibri Light" pitchFamily="34" charset="0"/>
                <a:cs typeface="Calibri Light" pitchFamily="34" charset="0"/>
              </a:rPr>
            </a:br>
            <a:r>
              <a:rPr lang="vi-VN" sz="1600" dirty="0">
                <a:latin typeface="Calibri Light" pitchFamily="34" charset="0"/>
                <a:cs typeface="Calibri Light" pitchFamily="34" charset="0"/>
              </a:rPr>
              <a:t>INSERT INTO Scores (GameID, PlayerID, Score, TimePlayed)</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VALUES </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(1, 1, 9000, 12.5),  -- John played The Adventure</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(2, 2, 7500, 8.0),   -- Alice played Space Quest</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(3, 3, 8200, 9.5),   -- Robert played Fantasy World</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(4, 4, 6100, 6.0),   -- Emily played City Builder</a:t>
            </a:r>
            <a:br>
              <a:rPr lang="vi-VN" sz="1600" dirty="0">
                <a:latin typeface="Calibri Light" pitchFamily="34" charset="0"/>
                <a:cs typeface="Calibri Light" pitchFamily="34" charset="0"/>
              </a:rPr>
            </a:br>
            <a:r>
              <a:rPr lang="vi-VN" sz="1600" dirty="0">
                <a:latin typeface="Calibri Light" pitchFamily="34" charset="0"/>
                <a:cs typeface="Calibri Light" pitchFamily="34" charset="0"/>
              </a:rPr>
              <a:t>(5, 5, 9800, 5.5);   -- Michael played Mystery Case</a:t>
            </a:r>
            <a:br>
              <a:rPr lang="vi-VN" sz="1600" dirty="0">
                <a:latin typeface="Calibri Light" pitchFamily="34" charset="0"/>
                <a:cs typeface="Calibri Light" pitchFamily="34" charset="0"/>
              </a:rPr>
            </a:br>
            <a:br>
              <a:rPr lang="vi-VN" sz="1600" dirty="0">
                <a:latin typeface="Calibri Light" pitchFamily="34" charset="0"/>
                <a:cs typeface="Calibri Light" pitchFamily="34" charset="0"/>
              </a:rPr>
            </a:br>
            <a:endParaRPr lang="vi-VN" sz="1600" dirty="0">
              <a:latin typeface="Calibri Light" pitchFamily="34" charset="0"/>
              <a:cs typeface="Calibri Light" pitchFamily="34" charset="0"/>
            </a:endParaRPr>
          </a:p>
        </p:txBody>
      </p:sp>
    </p:spTree>
    <p:extLst>
      <p:ext uri="{BB962C8B-B14F-4D97-AF65-F5344CB8AC3E}">
        <p14:creationId xmlns:p14="http://schemas.microsoft.com/office/powerpoint/2010/main" val="390621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WHERE clause + comparison operators</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39" t="35079" r="59732" b="35873"/>
          <a:stretch/>
        </p:blipFill>
        <p:spPr bwMode="auto">
          <a:xfrm>
            <a:off x="539552" y="1436913"/>
            <a:ext cx="2612571" cy="19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635896" y="1772816"/>
            <a:ext cx="4146007" cy="415498"/>
          </a:xfrm>
          <a:prstGeom prst="rect">
            <a:avLst/>
          </a:prstGeom>
        </p:spPr>
        <p:txBody>
          <a:bodyPr wrap="none">
            <a:spAutoFit/>
          </a:bodyPr>
          <a:lstStyle/>
          <a:p>
            <a:r>
              <a:rPr lang="it-IT" sz="2100" dirty="0">
                <a:latin typeface="Calibri Light" pitchFamily="34" charset="0"/>
                <a:cs typeface="Calibri Light" pitchFamily="34" charset="0"/>
              </a:rPr>
              <a:t>WHERE InvoiceDate </a:t>
            </a:r>
            <a:r>
              <a:rPr lang="it-IT" b="1" dirty="0">
                <a:cs typeface="Calibri Light" pitchFamily="34" charset="0"/>
              </a:rPr>
              <a:t>&lt;=</a:t>
            </a:r>
            <a:r>
              <a:rPr lang="it-IT" sz="2100" dirty="0">
                <a:latin typeface="Calibri Light" pitchFamily="34" charset="0"/>
                <a:cs typeface="Calibri Light" pitchFamily="34" charset="0"/>
              </a:rPr>
              <a:t> '2020-01-31'</a:t>
            </a:r>
            <a:endParaRPr lang="en-US" sz="2100" dirty="0">
              <a:latin typeface="Calibri Light" pitchFamily="34" charset="0"/>
              <a:cs typeface="Calibri Light" pitchFamily="34" charset="0"/>
            </a:endParaRPr>
          </a:p>
        </p:txBody>
      </p:sp>
      <p:sp>
        <p:nvSpPr>
          <p:cNvPr id="7" name="Rectangle 6"/>
          <p:cNvSpPr/>
          <p:nvPr/>
        </p:nvSpPr>
        <p:spPr>
          <a:xfrm>
            <a:off x="3640434" y="2348880"/>
            <a:ext cx="3633046" cy="415498"/>
          </a:xfrm>
          <a:prstGeom prst="rect">
            <a:avLst/>
          </a:prstGeom>
        </p:spPr>
        <p:txBody>
          <a:bodyPr wrap="none">
            <a:spAutoFit/>
          </a:bodyPr>
          <a:lstStyle/>
          <a:p>
            <a:r>
              <a:rPr lang="en-US" sz="2100" dirty="0">
                <a:latin typeface="Calibri Light" pitchFamily="34" charset="0"/>
                <a:cs typeface="Calibri Light" pitchFamily="34" charset="0"/>
              </a:rPr>
              <a:t>WHERE InvoiceDate </a:t>
            </a:r>
            <a:r>
              <a:rPr lang="en-US" b="1" dirty="0">
                <a:cs typeface="Calibri Light" pitchFamily="34" charset="0"/>
              </a:rPr>
              <a:t>&gt;=</a:t>
            </a:r>
            <a:r>
              <a:rPr lang="en-US" sz="2100" dirty="0">
                <a:latin typeface="Calibri Light" pitchFamily="34" charset="0"/>
                <a:cs typeface="Calibri Light" pitchFamily="34" charset="0"/>
              </a:rPr>
              <a:t> '1/1/20'</a:t>
            </a:r>
          </a:p>
        </p:txBody>
      </p:sp>
      <p:sp>
        <p:nvSpPr>
          <p:cNvPr id="10" name="Rectangle 9"/>
          <p:cNvSpPr/>
          <p:nvPr/>
        </p:nvSpPr>
        <p:spPr>
          <a:xfrm>
            <a:off x="3647183" y="2915652"/>
            <a:ext cx="2752485" cy="415498"/>
          </a:xfrm>
          <a:prstGeom prst="rect">
            <a:avLst/>
          </a:prstGeom>
        </p:spPr>
        <p:txBody>
          <a:bodyPr wrap="none">
            <a:spAutoFit/>
          </a:bodyPr>
          <a:lstStyle/>
          <a:p>
            <a:r>
              <a:rPr lang="en-US" sz="2100" dirty="0">
                <a:latin typeface="Calibri Light" pitchFamily="34" charset="0"/>
                <a:cs typeface="Calibri Light" pitchFamily="34" charset="0"/>
              </a:rPr>
              <a:t>WHERE CreditTotal </a:t>
            </a:r>
            <a:r>
              <a:rPr lang="en-US" b="1" dirty="0">
                <a:cs typeface="Calibri Light" pitchFamily="34" charset="0"/>
              </a:rPr>
              <a:t>&lt;&gt;</a:t>
            </a:r>
            <a:r>
              <a:rPr lang="en-US" sz="2100" dirty="0">
                <a:latin typeface="Calibri Light" pitchFamily="34" charset="0"/>
                <a:cs typeface="Calibri Light" pitchFamily="34" charset="0"/>
              </a:rPr>
              <a:t> 0</a:t>
            </a:r>
          </a:p>
        </p:txBody>
      </p:sp>
      <p:sp>
        <p:nvSpPr>
          <p:cNvPr id="13" name="Rectangle 12"/>
          <p:cNvSpPr/>
          <p:nvPr/>
        </p:nvSpPr>
        <p:spPr>
          <a:xfrm>
            <a:off x="696542" y="4509120"/>
            <a:ext cx="7187826" cy="369332"/>
          </a:xfrm>
          <a:prstGeom prst="rect">
            <a:avLst/>
          </a:prstGeom>
        </p:spPr>
        <p:txBody>
          <a:bodyPr wrap="square">
            <a:spAutoFit/>
          </a:bodyPr>
          <a:lstStyle/>
          <a:p>
            <a:r>
              <a:rPr lang="en-US" dirty="0">
                <a:latin typeface="Calibri Light" pitchFamily="34" charset="0"/>
                <a:cs typeface="Calibri Light" pitchFamily="34" charset="0"/>
              </a:rPr>
              <a:t>WHERE VendorState = 'NJ' </a:t>
            </a:r>
            <a:r>
              <a:rPr lang="en-US" b="1" dirty="0">
                <a:cs typeface="Calibri Light" pitchFamily="34" charset="0"/>
              </a:rPr>
              <a:t>AND</a:t>
            </a:r>
            <a:r>
              <a:rPr lang="en-US" dirty="0">
                <a:latin typeface="Calibri Light" pitchFamily="34" charset="0"/>
                <a:cs typeface="Calibri Light" pitchFamily="34" charset="0"/>
              </a:rPr>
              <a:t> YTDPurchases &gt; 200</a:t>
            </a:r>
          </a:p>
        </p:txBody>
      </p:sp>
      <p:sp>
        <p:nvSpPr>
          <p:cNvPr id="14" name="Rectangle 13"/>
          <p:cNvSpPr/>
          <p:nvPr/>
        </p:nvSpPr>
        <p:spPr>
          <a:xfrm>
            <a:off x="686345" y="4900282"/>
            <a:ext cx="4965776" cy="369332"/>
          </a:xfrm>
          <a:prstGeom prst="rect">
            <a:avLst/>
          </a:prstGeom>
        </p:spPr>
        <p:txBody>
          <a:bodyPr wrap="square">
            <a:spAutoFit/>
          </a:bodyPr>
          <a:lstStyle/>
          <a:p>
            <a:r>
              <a:rPr lang="en-US" dirty="0">
                <a:latin typeface="Calibri Light" pitchFamily="34" charset="0"/>
                <a:cs typeface="Calibri Light" pitchFamily="34" charset="0"/>
              </a:rPr>
              <a:t>WHERE VendorState = 'NJ' </a:t>
            </a:r>
            <a:r>
              <a:rPr lang="en-US" b="1" dirty="0">
                <a:cs typeface="Calibri Light" pitchFamily="34" charset="0"/>
              </a:rPr>
              <a:t>OR</a:t>
            </a:r>
            <a:r>
              <a:rPr lang="en-US" dirty="0">
                <a:latin typeface="Calibri Light" pitchFamily="34" charset="0"/>
                <a:cs typeface="Calibri Light" pitchFamily="34" charset="0"/>
              </a:rPr>
              <a:t> YTDPurchases &gt; 200</a:t>
            </a:r>
          </a:p>
        </p:txBody>
      </p:sp>
      <p:sp>
        <p:nvSpPr>
          <p:cNvPr id="15" name="Rectangle 14"/>
          <p:cNvSpPr/>
          <p:nvPr/>
        </p:nvSpPr>
        <p:spPr>
          <a:xfrm>
            <a:off x="721160" y="5301208"/>
            <a:ext cx="7379232" cy="369332"/>
          </a:xfrm>
          <a:prstGeom prst="rect">
            <a:avLst/>
          </a:prstGeom>
        </p:spPr>
        <p:txBody>
          <a:bodyPr wrap="square">
            <a:spAutoFit/>
          </a:bodyPr>
          <a:lstStyle/>
          <a:p>
            <a:r>
              <a:rPr lang="en-US" dirty="0">
                <a:latin typeface="Calibri Light" pitchFamily="34" charset="0"/>
                <a:cs typeface="Calibri Light" pitchFamily="34" charset="0"/>
              </a:rPr>
              <a:t>WHERE </a:t>
            </a:r>
            <a:r>
              <a:rPr lang="en-US" b="1" dirty="0">
                <a:cs typeface="Calibri Light" pitchFamily="34" charset="0"/>
              </a:rPr>
              <a:t>NOT</a:t>
            </a:r>
            <a:r>
              <a:rPr lang="en-US" dirty="0">
                <a:latin typeface="Calibri Light" pitchFamily="34" charset="0"/>
                <a:cs typeface="Calibri Light" pitchFamily="34" charset="0"/>
              </a:rPr>
              <a:t> (InvoiceTotal &gt;= 5000 </a:t>
            </a:r>
            <a:r>
              <a:rPr lang="en-US" b="1" dirty="0">
                <a:cs typeface="Calibri Light" pitchFamily="34" charset="0"/>
              </a:rPr>
              <a:t>OR</a:t>
            </a:r>
            <a:r>
              <a:rPr lang="en-US" dirty="0">
                <a:latin typeface="Calibri Light" pitchFamily="34" charset="0"/>
                <a:cs typeface="Calibri Light" pitchFamily="34" charset="0"/>
              </a:rPr>
              <a:t> </a:t>
            </a:r>
            <a:r>
              <a:rPr lang="en-US" b="1" dirty="0">
                <a:cs typeface="Calibri Light" pitchFamily="34" charset="0"/>
              </a:rPr>
              <a:t>NOT</a:t>
            </a:r>
            <a:r>
              <a:rPr lang="en-US" dirty="0">
                <a:latin typeface="Calibri Light" pitchFamily="34" charset="0"/>
                <a:cs typeface="Calibri Light" pitchFamily="34" charset="0"/>
              </a:rPr>
              <a:t> InvoiceDate &lt;= '2020-02-01')</a:t>
            </a:r>
          </a:p>
        </p:txBody>
      </p:sp>
      <p:sp>
        <p:nvSpPr>
          <p:cNvPr id="16" name="Rectangle 15"/>
          <p:cNvSpPr/>
          <p:nvPr/>
        </p:nvSpPr>
        <p:spPr>
          <a:xfrm>
            <a:off x="755576" y="5688814"/>
            <a:ext cx="6768752" cy="923330"/>
          </a:xfrm>
          <a:prstGeom prst="rect">
            <a:avLst/>
          </a:prstGeom>
        </p:spPr>
        <p:txBody>
          <a:bodyPr wrap="square">
            <a:spAutoFit/>
          </a:bodyPr>
          <a:lstStyle/>
          <a:p>
            <a:r>
              <a:rPr lang="en-US" dirty="0">
                <a:latin typeface="Calibri Light" pitchFamily="34" charset="0"/>
                <a:cs typeface="Calibri Light" pitchFamily="34" charset="0"/>
              </a:rPr>
              <a:t>WHERE InvoiceDate &gt; '01/01/2020'</a:t>
            </a:r>
          </a:p>
          <a:p>
            <a:r>
              <a:rPr lang="en-US" dirty="0">
                <a:latin typeface="Calibri Light" pitchFamily="34" charset="0"/>
                <a:cs typeface="Calibri Light" pitchFamily="34" charset="0"/>
              </a:rPr>
              <a:t>        </a:t>
            </a:r>
            <a:r>
              <a:rPr lang="en-US" b="1" dirty="0">
                <a:cs typeface="Calibri Light" pitchFamily="34" charset="0"/>
              </a:rPr>
              <a:t>OR</a:t>
            </a:r>
            <a:r>
              <a:rPr lang="en-US" dirty="0">
                <a:latin typeface="Calibri Light" pitchFamily="34" charset="0"/>
                <a:cs typeface="Calibri Light" pitchFamily="34" charset="0"/>
              </a:rPr>
              <a:t> InvoiceTotal &gt; 500</a:t>
            </a:r>
          </a:p>
          <a:p>
            <a:r>
              <a:rPr lang="en-US" dirty="0">
                <a:latin typeface="Calibri Light" pitchFamily="34" charset="0"/>
                <a:cs typeface="Calibri Light" pitchFamily="34" charset="0"/>
              </a:rPr>
              <a:t>     </a:t>
            </a:r>
            <a:r>
              <a:rPr lang="en-US" b="1" dirty="0">
                <a:cs typeface="Calibri Light" pitchFamily="34" charset="0"/>
              </a:rPr>
              <a:t>AND</a:t>
            </a:r>
            <a:r>
              <a:rPr lang="en-US" dirty="0">
                <a:latin typeface="Calibri Light" pitchFamily="34" charset="0"/>
                <a:cs typeface="Calibri Light" pitchFamily="34" charset="0"/>
              </a:rPr>
              <a:t> InvoiceTotal - PaymentTotal - CreditTotal &gt; 0</a:t>
            </a:r>
          </a:p>
        </p:txBody>
      </p:sp>
      <p:sp>
        <p:nvSpPr>
          <p:cNvPr id="21" name="Title 1"/>
          <p:cNvSpPr txBox="1">
            <a:spLocks/>
          </p:cNvSpPr>
          <p:nvPr/>
        </p:nvSpPr>
        <p:spPr>
          <a:xfrm>
            <a:off x="2483768" y="3501008"/>
            <a:ext cx="4608512" cy="5760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JS = </a:t>
            </a:r>
            <a:r>
              <a:rPr lang="vi-VN" sz="2800" dirty="0"/>
              <a:t>interactivitate dinamică</a:t>
            </a:r>
            <a:endParaRPr lang="en-US" sz="2800" dirty="0"/>
          </a:p>
        </p:txBody>
      </p:sp>
      <p:sp>
        <p:nvSpPr>
          <p:cNvPr id="22" name="TextBox 21"/>
          <p:cNvSpPr txBox="1"/>
          <p:nvPr/>
        </p:nvSpPr>
        <p:spPr>
          <a:xfrm>
            <a:off x="755576" y="3429000"/>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WHERE clause + logical operators</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7" name="Title 6"/>
          <p:cNvSpPr txBox="1">
            <a:spLocks/>
          </p:cNvSpPr>
          <p:nvPr/>
        </p:nvSpPr>
        <p:spPr>
          <a:xfrm>
            <a:off x="539552" y="972606"/>
            <a:ext cx="8064896" cy="48095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300" b="1" dirty="0">
                <a:latin typeface="Calibri" pitchFamily="34" charset="0"/>
                <a:ea typeface="+mn-ea"/>
                <a:cs typeface="Calibri" pitchFamily="34" charset="0"/>
              </a:rPr>
              <a:t>WHERE </a:t>
            </a:r>
            <a:r>
              <a:rPr lang="en-US" sz="2300" b="1" dirty="0">
                <a:solidFill>
                  <a:srgbClr val="7030A0"/>
                </a:solidFill>
                <a:latin typeface="Calibri" pitchFamily="34" charset="0"/>
                <a:ea typeface="+mn-ea"/>
                <a:cs typeface="Calibri" pitchFamily="34" charset="0"/>
              </a:rPr>
              <a:t>expression1</a:t>
            </a:r>
            <a:r>
              <a:rPr lang="en-US" sz="2300" b="1" dirty="0">
                <a:latin typeface="Calibri" pitchFamily="34" charset="0"/>
                <a:ea typeface="+mn-ea"/>
                <a:cs typeface="Calibri" pitchFamily="34" charset="0"/>
              </a:rPr>
              <a:t> </a:t>
            </a:r>
            <a:r>
              <a:rPr lang="en-US" sz="2300" b="1" dirty="0">
                <a:solidFill>
                  <a:schemeClr val="accent5">
                    <a:lumMod val="75000"/>
                  </a:schemeClr>
                </a:solidFill>
                <a:latin typeface="Calibri" pitchFamily="34" charset="0"/>
                <a:ea typeface="+mn-ea"/>
                <a:cs typeface="Calibri" pitchFamily="34" charset="0"/>
              </a:rPr>
              <a:t>operator</a:t>
            </a:r>
            <a:r>
              <a:rPr lang="en-US" sz="2300" b="1" dirty="0">
                <a:latin typeface="Calibri" pitchFamily="34" charset="0"/>
                <a:ea typeface="+mn-ea"/>
                <a:cs typeface="Calibri" pitchFamily="34" charset="0"/>
              </a:rPr>
              <a:t> </a:t>
            </a:r>
            <a:r>
              <a:rPr lang="en-US" sz="2300" b="1" dirty="0">
                <a:solidFill>
                  <a:srgbClr val="7030A0"/>
                </a:solidFill>
                <a:latin typeface="Calibri" pitchFamily="34" charset="0"/>
                <a:ea typeface="+mn-ea"/>
                <a:cs typeface="Calibri" pitchFamily="34" charset="0"/>
              </a:rPr>
              <a:t>expression2</a:t>
            </a:r>
            <a:endParaRPr lang="en-US" sz="2300" b="1" dirty="0">
              <a:latin typeface="Calibri" pitchFamily="34" charset="0"/>
              <a:ea typeface="+mn-ea"/>
              <a:cs typeface="Calibri" pitchFamily="34" charset="0"/>
            </a:endParaRPr>
          </a:p>
        </p:txBody>
      </p:sp>
      <p:sp>
        <p:nvSpPr>
          <p:cNvPr id="18" name="Title 6"/>
          <p:cNvSpPr txBox="1">
            <a:spLocks/>
          </p:cNvSpPr>
          <p:nvPr/>
        </p:nvSpPr>
        <p:spPr>
          <a:xfrm>
            <a:off x="755576" y="4066709"/>
            <a:ext cx="8064896" cy="48095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100" b="1" dirty="0">
                <a:latin typeface="Calibri" pitchFamily="34" charset="0"/>
                <a:ea typeface="+mn-ea"/>
                <a:cs typeface="Calibri" pitchFamily="34" charset="0"/>
              </a:rPr>
              <a:t>WHERE [</a:t>
            </a:r>
            <a:r>
              <a:rPr lang="en-US" sz="2100" b="1" dirty="0">
                <a:solidFill>
                  <a:srgbClr val="C00000"/>
                </a:solidFill>
                <a:latin typeface="Calibri" pitchFamily="34" charset="0"/>
                <a:ea typeface="+mn-ea"/>
                <a:cs typeface="Calibri" pitchFamily="34" charset="0"/>
              </a:rPr>
              <a:t>NOT</a:t>
            </a:r>
            <a:r>
              <a:rPr lang="en-US" sz="2100" b="1" dirty="0">
                <a:latin typeface="Calibri" pitchFamily="34" charset="0"/>
                <a:ea typeface="+mn-ea"/>
                <a:cs typeface="Calibri" pitchFamily="34" charset="0"/>
              </a:rPr>
              <a:t>] </a:t>
            </a:r>
            <a:r>
              <a:rPr lang="en-US" sz="2100" b="1" dirty="0">
                <a:solidFill>
                  <a:srgbClr val="7030A0"/>
                </a:solidFill>
                <a:latin typeface="Calibri" pitchFamily="34" charset="0"/>
                <a:ea typeface="+mn-ea"/>
                <a:cs typeface="Calibri" pitchFamily="34" charset="0"/>
              </a:rPr>
              <a:t>search_condition1</a:t>
            </a:r>
            <a:r>
              <a:rPr lang="en-US" sz="2100" b="1" dirty="0">
                <a:latin typeface="Calibri" pitchFamily="34" charset="0"/>
                <a:ea typeface="+mn-ea"/>
                <a:cs typeface="Calibri" pitchFamily="34" charset="0"/>
              </a:rPr>
              <a:t> </a:t>
            </a:r>
            <a:r>
              <a:rPr lang="en-US" sz="2100" b="1" dirty="0">
                <a:solidFill>
                  <a:schemeClr val="accent5">
                    <a:lumMod val="75000"/>
                  </a:schemeClr>
                </a:solidFill>
                <a:latin typeface="Calibri" pitchFamily="34" charset="0"/>
                <a:ea typeface="+mn-ea"/>
                <a:cs typeface="Calibri" pitchFamily="34" charset="0"/>
              </a:rPr>
              <a:t>{AND | OR} </a:t>
            </a:r>
            <a:r>
              <a:rPr lang="en-US" sz="2100" b="1" dirty="0">
                <a:latin typeface="Calibri" pitchFamily="34" charset="0"/>
                <a:cs typeface="Calibri" pitchFamily="34" charset="0"/>
              </a:rPr>
              <a:t>[</a:t>
            </a:r>
            <a:r>
              <a:rPr lang="en-US" sz="2100" b="1" dirty="0">
                <a:solidFill>
                  <a:srgbClr val="C00000"/>
                </a:solidFill>
                <a:latin typeface="Calibri" pitchFamily="34" charset="0"/>
                <a:ea typeface="+mn-ea"/>
                <a:cs typeface="Calibri" pitchFamily="34" charset="0"/>
              </a:rPr>
              <a:t>NOT</a:t>
            </a:r>
            <a:r>
              <a:rPr lang="en-US" sz="2100" b="1" dirty="0">
                <a:latin typeface="Calibri" pitchFamily="34" charset="0"/>
                <a:cs typeface="Calibri" pitchFamily="34" charset="0"/>
              </a:rPr>
              <a:t>] </a:t>
            </a:r>
            <a:r>
              <a:rPr lang="en-US" sz="2100" b="1" dirty="0">
                <a:solidFill>
                  <a:srgbClr val="7030A0"/>
                </a:solidFill>
                <a:latin typeface="Calibri" pitchFamily="34" charset="0"/>
                <a:ea typeface="+mn-ea"/>
                <a:cs typeface="Calibri" pitchFamily="34" charset="0"/>
              </a:rPr>
              <a:t>search_condition2</a:t>
            </a:r>
          </a:p>
        </p:txBody>
      </p:sp>
    </p:spTree>
    <p:extLst>
      <p:ext uri="{BB962C8B-B14F-4D97-AF65-F5344CB8AC3E}">
        <p14:creationId xmlns:p14="http://schemas.microsoft.com/office/powerpoint/2010/main" val="9021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WHERE clause with IN operator</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755576" y="932527"/>
            <a:ext cx="8136904" cy="369332"/>
          </a:xfrm>
          <a:prstGeom prst="rect">
            <a:avLst/>
          </a:prstGeom>
        </p:spPr>
        <p:txBody>
          <a:bodyPr wrap="square">
            <a:spAutoFit/>
          </a:bodyPr>
          <a:lstStyle/>
          <a:p>
            <a:r>
              <a:rPr lang="en-US" dirty="0"/>
              <a:t>WHERE test_expression [NOT] IN ( {subquery | expression_ 1 [, expression_ 2 ] ... } )</a:t>
            </a:r>
          </a:p>
        </p:txBody>
      </p:sp>
      <p:sp>
        <p:nvSpPr>
          <p:cNvPr id="8" name="Rectangle 7"/>
          <p:cNvSpPr/>
          <p:nvPr/>
        </p:nvSpPr>
        <p:spPr>
          <a:xfrm>
            <a:off x="766501" y="1475492"/>
            <a:ext cx="2882840" cy="369332"/>
          </a:xfrm>
          <a:prstGeom prst="rect">
            <a:avLst/>
          </a:prstGeom>
        </p:spPr>
        <p:txBody>
          <a:bodyPr wrap="none">
            <a:spAutoFit/>
          </a:bodyPr>
          <a:lstStyle/>
          <a:p>
            <a:r>
              <a:rPr lang="en-US" dirty="0">
                <a:latin typeface="Calibri Light" pitchFamily="34" charset="0"/>
                <a:cs typeface="Calibri Light" pitchFamily="34" charset="0"/>
              </a:rPr>
              <a:t>WHERE TermsID </a:t>
            </a:r>
            <a:r>
              <a:rPr lang="en-US" b="1" dirty="0">
                <a:cs typeface="Calibri Light" pitchFamily="34" charset="0"/>
              </a:rPr>
              <a:t>IN</a:t>
            </a:r>
            <a:r>
              <a:rPr lang="en-US" dirty="0">
                <a:latin typeface="Calibri Light" pitchFamily="34" charset="0"/>
                <a:cs typeface="Calibri Light" pitchFamily="34" charset="0"/>
              </a:rPr>
              <a:t> ( 1 , 3 , 4)</a:t>
            </a:r>
          </a:p>
        </p:txBody>
      </p:sp>
      <p:sp>
        <p:nvSpPr>
          <p:cNvPr id="9" name="Rectangle 8"/>
          <p:cNvSpPr/>
          <p:nvPr/>
        </p:nvSpPr>
        <p:spPr>
          <a:xfrm>
            <a:off x="766500" y="1835532"/>
            <a:ext cx="6253771" cy="369332"/>
          </a:xfrm>
          <a:prstGeom prst="rect">
            <a:avLst/>
          </a:prstGeom>
        </p:spPr>
        <p:txBody>
          <a:bodyPr wrap="square">
            <a:spAutoFit/>
          </a:bodyPr>
          <a:lstStyle/>
          <a:p>
            <a:r>
              <a:rPr lang="en-US" dirty="0">
                <a:latin typeface="Calibri Light" pitchFamily="34" charset="0"/>
                <a:cs typeface="Calibri Light" pitchFamily="34" charset="0"/>
              </a:rPr>
              <a:t>WHERE VendorState </a:t>
            </a:r>
            <a:r>
              <a:rPr lang="en-US" b="1" dirty="0">
                <a:cs typeface="Calibri Light" pitchFamily="34" charset="0"/>
              </a:rPr>
              <a:t>NOT IN </a:t>
            </a:r>
            <a:r>
              <a:rPr lang="en-US" dirty="0">
                <a:latin typeface="Calibri Light" pitchFamily="34" charset="0"/>
                <a:cs typeface="Calibri Light" pitchFamily="34" charset="0"/>
              </a:rPr>
              <a:t>( ' CA' , 'NV ', 'OR' )</a:t>
            </a:r>
          </a:p>
        </p:txBody>
      </p:sp>
      <p:sp>
        <p:nvSpPr>
          <p:cNvPr id="17" name="Rectangle 16"/>
          <p:cNvSpPr/>
          <p:nvPr/>
        </p:nvSpPr>
        <p:spPr>
          <a:xfrm>
            <a:off x="755576" y="2228671"/>
            <a:ext cx="4572000" cy="1200329"/>
          </a:xfrm>
          <a:prstGeom prst="rect">
            <a:avLst/>
          </a:prstGeom>
        </p:spPr>
        <p:txBody>
          <a:bodyPr>
            <a:spAutoFit/>
          </a:bodyPr>
          <a:lstStyle/>
          <a:p>
            <a:r>
              <a:rPr lang="en-US" dirty="0">
                <a:latin typeface="Calibri Light" pitchFamily="34" charset="0"/>
                <a:cs typeface="Calibri Light" pitchFamily="34" charset="0"/>
              </a:rPr>
              <a:t>WHERE VendorID </a:t>
            </a:r>
            <a:r>
              <a:rPr lang="en-US" b="1" dirty="0">
                <a:cs typeface="Calibri Light" pitchFamily="34" charset="0"/>
              </a:rPr>
              <a:t>IN</a:t>
            </a:r>
          </a:p>
          <a:p>
            <a:r>
              <a:rPr lang="en-US" dirty="0">
                <a:latin typeface="Calibri Light" pitchFamily="34" charset="0"/>
                <a:cs typeface="Calibri Light" pitchFamily="34" charset="0"/>
              </a:rPr>
              <a:t>       (SELECT VendorID</a:t>
            </a:r>
          </a:p>
          <a:p>
            <a:r>
              <a:rPr lang="en-US" dirty="0">
                <a:latin typeface="Calibri Light" pitchFamily="34" charset="0"/>
                <a:cs typeface="Calibri Light" pitchFamily="34" charset="0"/>
              </a:rPr>
              <a:t>        FROM Invoices</a:t>
            </a:r>
          </a:p>
          <a:p>
            <a:r>
              <a:rPr lang="en-US" dirty="0">
                <a:latin typeface="Calibri Light" pitchFamily="34" charset="0"/>
                <a:cs typeface="Calibri Light" pitchFamily="34" charset="0"/>
              </a:rPr>
              <a:t>        WHERE InvoiceDate = '2019-12-01' )</a:t>
            </a:r>
          </a:p>
        </p:txBody>
      </p:sp>
      <p:sp>
        <p:nvSpPr>
          <p:cNvPr id="20" name="Title 1"/>
          <p:cNvSpPr txBox="1">
            <a:spLocks/>
          </p:cNvSpPr>
          <p:nvPr/>
        </p:nvSpPr>
        <p:spPr>
          <a:xfrm>
            <a:off x="2195736" y="3429000"/>
            <a:ext cx="4608512" cy="5760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JS = </a:t>
            </a:r>
            <a:r>
              <a:rPr lang="vi-VN" sz="2800"/>
              <a:t>interactivitate dinamică</a:t>
            </a:r>
            <a:endParaRPr lang="en-US" sz="2800" dirty="0"/>
          </a:p>
        </p:txBody>
      </p:sp>
      <p:sp>
        <p:nvSpPr>
          <p:cNvPr id="21" name="TextBox 20"/>
          <p:cNvSpPr txBox="1"/>
          <p:nvPr/>
        </p:nvSpPr>
        <p:spPr>
          <a:xfrm>
            <a:off x="467544" y="3429000"/>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WHERE clause with BETWEEN operator</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22" name="Rectangle 21"/>
          <p:cNvSpPr/>
          <p:nvPr/>
        </p:nvSpPr>
        <p:spPr>
          <a:xfrm>
            <a:off x="467544" y="4725144"/>
            <a:ext cx="7060473" cy="369332"/>
          </a:xfrm>
          <a:prstGeom prst="rect">
            <a:avLst/>
          </a:prstGeom>
        </p:spPr>
        <p:txBody>
          <a:bodyPr wrap="square">
            <a:spAutoFit/>
          </a:bodyPr>
          <a:lstStyle/>
          <a:p>
            <a:r>
              <a:rPr lang="en-US" dirty="0">
                <a:latin typeface="Calibri Light" pitchFamily="34" charset="0"/>
                <a:cs typeface="Calibri Light" pitchFamily="34" charset="0"/>
              </a:rPr>
              <a:t>WHERE InvoiceDate  </a:t>
            </a:r>
            <a:r>
              <a:rPr lang="en-US" b="1" dirty="0">
                <a:cs typeface="Calibri Light" pitchFamily="34" charset="0"/>
              </a:rPr>
              <a:t>BETWEEN</a:t>
            </a:r>
            <a:r>
              <a:rPr lang="en-US" dirty="0">
                <a:latin typeface="Calibri Light" pitchFamily="34" charset="0"/>
                <a:cs typeface="Calibri Light" pitchFamily="34" charset="0"/>
              </a:rPr>
              <a:t>  '2020-01-01'  </a:t>
            </a:r>
            <a:r>
              <a:rPr lang="en-US" b="1" dirty="0">
                <a:cs typeface="Calibri Light" pitchFamily="34" charset="0"/>
              </a:rPr>
              <a:t>AND</a:t>
            </a:r>
            <a:r>
              <a:rPr lang="en-US" dirty="0">
                <a:latin typeface="Calibri Light" pitchFamily="34" charset="0"/>
                <a:cs typeface="Calibri Light" pitchFamily="34" charset="0"/>
              </a:rPr>
              <a:t>  '2020-01-31'</a:t>
            </a:r>
          </a:p>
        </p:txBody>
      </p:sp>
      <p:sp>
        <p:nvSpPr>
          <p:cNvPr id="23" name="Rectangle 22"/>
          <p:cNvSpPr/>
          <p:nvPr/>
        </p:nvSpPr>
        <p:spPr>
          <a:xfrm>
            <a:off x="467544" y="5229200"/>
            <a:ext cx="8136904" cy="369332"/>
          </a:xfrm>
          <a:prstGeom prst="rect">
            <a:avLst/>
          </a:prstGeom>
        </p:spPr>
        <p:txBody>
          <a:bodyPr wrap="square">
            <a:spAutoFit/>
          </a:bodyPr>
          <a:lstStyle/>
          <a:p>
            <a:r>
              <a:rPr lang="en-US" dirty="0">
                <a:latin typeface="Calibri Light" pitchFamily="34" charset="0"/>
                <a:cs typeface="Calibri Light" pitchFamily="34" charset="0"/>
              </a:rPr>
              <a:t>WHERE VendorZipCode </a:t>
            </a:r>
            <a:r>
              <a:rPr lang="en-US" b="1" dirty="0">
                <a:cs typeface="Calibri Light" pitchFamily="34" charset="0"/>
              </a:rPr>
              <a:t>NOT  BETWEEN  </a:t>
            </a:r>
            <a:r>
              <a:rPr lang="en-US" dirty="0">
                <a:latin typeface="Calibri Light" pitchFamily="34" charset="0"/>
                <a:cs typeface="Calibri Light" pitchFamily="34" charset="0"/>
              </a:rPr>
              <a:t>93600  </a:t>
            </a:r>
            <a:r>
              <a:rPr lang="en-US" b="1" dirty="0">
                <a:cs typeface="Calibri Light" pitchFamily="34" charset="0"/>
              </a:rPr>
              <a:t>AND</a:t>
            </a:r>
            <a:r>
              <a:rPr lang="en-US" dirty="0">
                <a:latin typeface="Calibri Light" pitchFamily="34" charset="0"/>
                <a:cs typeface="Calibri Light" pitchFamily="34" charset="0"/>
              </a:rPr>
              <a:t>  93799</a:t>
            </a:r>
          </a:p>
        </p:txBody>
      </p:sp>
      <p:sp>
        <p:nvSpPr>
          <p:cNvPr id="24" name="Rectangle 23"/>
          <p:cNvSpPr/>
          <p:nvPr/>
        </p:nvSpPr>
        <p:spPr>
          <a:xfrm>
            <a:off x="467544" y="5742548"/>
            <a:ext cx="7992888" cy="369332"/>
          </a:xfrm>
          <a:prstGeom prst="rect">
            <a:avLst/>
          </a:prstGeom>
        </p:spPr>
        <p:txBody>
          <a:bodyPr wrap="square">
            <a:spAutoFit/>
          </a:bodyPr>
          <a:lstStyle/>
          <a:p>
            <a:r>
              <a:rPr lang="en-US" dirty="0">
                <a:latin typeface="Calibri Light" pitchFamily="34" charset="0"/>
                <a:cs typeface="Calibri Light" pitchFamily="34" charset="0"/>
              </a:rPr>
              <a:t>WHERE Invoi ceTotal - PaymentTota l - CreditTotal  </a:t>
            </a:r>
            <a:r>
              <a:rPr lang="en-US" b="1" dirty="0">
                <a:cs typeface="Calibri Light" pitchFamily="34" charset="0"/>
              </a:rPr>
              <a:t>BETWEEN</a:t>
            </a:r>
            <a:r>
              <a:rPr lang="en-US" dirty="0">
                <a:latin typeface="Calibri Light" pitchFamily="34" charset="0"/>
                <a:cs typeface="Calibri Light" pitchFamily="34" charset="0"/>
              </a:rPr>
              <a:t>  200 </a:t>
            </a:r>
            <a:r>
              <a:rPr lang="en-US" b="1" dirty="0">
                <a:cs typeface="Calibri Light" pitchFamily="34" charset="0"/>
              </a:rPr>
              <a:t>AND</a:t>
            </a:r>
            <a:r>
              <a:rPr lang="en-US" dirty="0">
                <a:latin typeface="Calibri Light" pitchFamily="34" charset="0"/>
                <a:cs typeface="Calibri Light" pitchFamily="34" charset="0"/>
              </a:rPr>
              <a:t> 500</a:t>
            </a:r>
          </a:p>
        </p:txBody>
      </p:sp>
      <p:sp>
        <p:nvSpPr>
          <p:cNvPr id="25" name="Rectangle 24"/>
          <p:cNvSpPr/>
          <p:nvPr/>
        </p:nvSpPr>
        <p:spPr>
          <a:xfrm>
            <a:off x="467544" y="6231404"/>
            <a:ext cx="8064896" cy="369332"/>
          </a:xfrm>
          <a:prstGeom prst="rect">
            <a:avLst/>
          </a:prstGeom>
        </p:spPr>
        <p:txBody>
          <a:bodyPr wrap="square">
            <a:spAutoFit/>
          </a:bodyPr>
          <a:lstStyle/>
          <a:p>
            <a:r>
              <a:rPr lang="en-US" dirty="0">
                <a:latin typeface="Calibri Light" pitchFamily="34" charset="0"/>
                <a:cs typeface="Calibri Light" pitchFamily="34" charset="0"/>
              </a:rPr>
              <a:t>WHERE InvoiceDueDate  </a:t>
            </a:r>
            <a:r>
              <a:rPr lang="en-US" b="1" dirty="0">
                <a:cs typeface="Calibri Light" pitchFamily="34" charset="0"/>
              </a:rPr>
              <a:t>BETWEEN</a:t>
            </a:r>
            <a:r>
              <a:rPr lang="en-US" dirty="0">
                <a:latin typeface="Calibri Light" pitchFamily="34" charset="0"/>
                <a:cs typeface="Calibri Light" pitchFamily="34" charset="0"/>
              </a:rPr>
              <a:t>  GetDate()  </a:t>
            </a:r>
            <a:r>
              <a:rPr lang="en-US" b="1" dirty="0">
                <a:cs typeface="Calibri Light" pitchFamily="34" charset="0"/>
              </a:rPr>
              <a:t>AND</a:t>
            </a:r>
            <a:r>
              <a:rPr lang="en-US" dirty="0">
                <a:latin typeface="Calibri Light" pitchFamily="34" charset="0"/>
                <a:cs typeface="Calibri Light" pitchFamily="34" charset="0"/>
              </a:rPr>
              <a:t>  GetDate() + 30</a:t>
            </a:r>
          </a:p>
        </p:txBody>
      </p:sp>
      <p:sp>
        <p:nvSpPr>
          <p:cNvPr id="15" name="Title 6"/>
          <p:cNvSpPr txBox="1">
            <a:spLocks/>
          </p:cNvSpPr>
          <p:nvPr/>
        </p:nvSpPr>
        <p:spPr>
          <a:xfrm>
            <a:off x="539552" y="976267"/>
            <a:ext cx="8136904" cy="45714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b="1" dirty="0">
                <a:latin typeface="Calibri" pitchFamily="34" charset="0"/>
                <a:ea typeface="+mn-ea"/>
                <a:cs typeface="Calibri" pitchFamily="34" charset="0"/>
              </a:rPr>
              <a:t>WHERE </a:t>
            </a:r>
            <a:r>
              <a:rPr lang="en-US" sz="1900" b="1" dirty="0">
                <a:solidFill>
                  <a:srgbClr val="7030A0"/>
                </a:solidFill>
                <a:latin typeface="Calibri" pitchFamily="34" charset="0"/>
                <a:ea typeface="+mn-ea"/>
                <a:cs typeface="Calibri" pitchFamily="34" charset="0"/>
              </a:rPr>
              <a:t>test_expression</a:t>
            </a:r>
            <a:r>
              <a:rPr lang="en-US" sz="1900" b="1" dirty="0">
                <a:latin typeface="Calibri" pitchFamily="34" charset="0"/>
                <a:ea typeface="+mn-ea"/>
                <a:cs typeface="Calibri" pitchFamily="34" charset="0"/>
              </a:rPr>
              <a:t> </a:t>
            </a:r>
            <a:r>
              <a:rPr lang="en-US" sz="1900" b="1" dirty="0">
                <a:latin typeface="Calibri" pitchFamily="34" charset="0"/>
                <a:cs typeface="Calibri" pitchFamily="34" charset="0"/>
              </a:rPr>
              <a:t>[</a:t>
            </a:r>
            <a:r>
              <a:rPr lang="en-US" sz="1900" b="1" dirty="0">
                <a:solidFill>
                  <a:srgbClr val="FF0000"/>
                </a:solidFill>
                <a:latin typeface="Calibri" pitchFamily="34" charset="0"/>
                <a:cs typeface="Calibri" pitchFamily="34" charset="0"/>
              </a:rPr>
              <a:t>NOT</a:t>
            </a:r>
            <a:r>
              <a:rPr lang="en-US" sz="1900" b="1" dirty="0">
                <a:latin typeface="Calibri" pitchFamily="34" charset="0"/>
                <a:cs typeface="Calibri" pitchFamily="34" charset="0"/>
              </a:rPr>
              <a:t>] </a:t>
            </a:r>
            <a:r>
              <a:rPr lang="en-US" sz="1900" b="1" dirty="0">
                <a:solidFill>
                  <a:schemeClr val="accent5">
                    <a:lumMod val="75000"/>
                  </a:schemeClr>
                </a:solidFill>
                <a:latin typeface="Calibri" pitchFamily="34" charset="0"/>
                <a:ea typeface="+mn-ea"/>
                <a:cs typeface="Calibri" pitchFamily="34" charset="0"/>
              </a:rPr>
              <a:t>IN </a:t>
            </a:r>
            <a:r>
              <a:rPr lang="en-US" sz="1900" b="1" dirty="0">
                <a:solidFill>
                  <a:srgbClr val="7030A0"/>
                </a:solidFill>
                <a:latin typeface="Calibri" pitchFamily="34" charset="0"/>
                <a:ea typeface="+mn-ea"/>
                <a:cs typeface="Calibri" pitchFamily="34" charset="0"/>
              </a:rPr>
              <a:t>({</a:t>
            </a:r>
            <a:r>
              <a:rPr lang="en-US" sz="1900" b="1" dirty="0">
                <a:solidFill>
                  <a:srgbClr val="C00000"/>
                </a:solidFill>
                <a:latin typeface="Calibri" pitchFamily="34" charset="0"/>
                <a:ea typeface="+mn-ea"/>
                <a:cs typeface="Calibri" pitchFamily="34" charset="0"/>
              </a:rPr>
              <a:t>subquery</a:t>
            </a:r>
            <a:r>
              <a:rPr lang="en-US" sz="1900" b="1" dirty="0">
                <a:solidFill>
                  <a:srgbClr val="7030A0"/>
                </a:solidFill>
                <a:latin typeface="Calibri" pitchFamily="34" charset="0"/>
                <a:ea typeface="+mn-ea"/>
                <a:cs typeface="Calibri" pitchFamily="34" charset="0"/>
              </a:rPr>
              <a:t> | </a:t>
            </a:r>
            <a:r>
              <a:rPr lang="en-US" sz="1900" b="1" dirty="0">
                <a:solidFill>
                  <a:srgbClr val="C00000"/>
                </a:solidFill>
                <a:latin typeface="Calibri" pitchFamily="34" charset="0"/>
                <a:ea typeface="+mn-ea"/>
                <a:cs typeface="Calibri" pitchFamily="34" charset="0"/>
              </a:rPr>
              <a:t>expression1 [, expression2 ] ... </a:t>
            </a:r>
            <a:r>
              <a:rPr lang="en-US" sz="1900" b="1" dirty="0">
                <a:solidFill>
                  <a:srgbClr val="7030A0"/>
                </a:solidFill>
                <a:latin typeface="Calibri" pitchFamily="34" charset="0"/>
                <a:ea typeface="+mn-ea"/>
                <a:cs typeface="Calibri" pitchFamily="34" charset="0"/>
              </a:rPr>
              <a:t>})</a:t>
            </a:r>
          </a:p>
        </p:txBody>
      </p:sp>
      <p:sp>
        <p:nvSpPr>
          <p:cNvPr id="16" name="Title 6"/>
          <p:cNvSpPr txBox="1">
            <a:spLocks/>
          </p:cNvSpPr>
          <p:nvPr/>
        </p:nvSpPr>
        <p:spPr>
          <a:xfrm>
            <a:off x="503548" y="4123982"/>
            <a:ext cx="8028892" cy="45714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50" b="1" dirty="0">
                <a:latin typeface="Calibri" pitchFamily="34" charset="0"/>
                <a:ea typeface="+mn-ea"/>
                <a:cs typeface="Calibri" pitchFamily="34" charset="0"/>
              </a:rPr>
              <a:t>WHERE </a:t>
            </a:r>
            <a:r>
              <a:rPr lang="en-US" sz="1850" b="1" dirty="0">
                <a:solidFill>
                  <a:srgbClr val="7030A0"/>
                </a:solidFill>
                <a:latin typeface="Calibri" pitchFamily="34" charset="0"/>
                <a:ea typeface="+mn-ea"/>
                <a:cs typeface="Calibri" pitchFamily="34" charset="0"/>
              </a:rPr>
              <a:t>test_expression</a:t>
            </a:r>
            <a:r>
              <a:rPr lang="en-US" sz="1850" b="1" dirty="0">
                <a:latin typeface="Calibri" pitchFamily="34" charset="0"/>
                <a:ea typeface="+mn-ea"/>
                <a:cs typeface="Calibri" pitchFamily="34" charset="0"/>
              </a:rPr>
              <a:t> </a:t>
            </a:r>
            <a:r>
              <a:rPr lang="en-US" sz="1850" b="1" dirty="0">
                <a:latin typeface="Calibri" pitchFamily="34" charset="0"/>
                <a:cs typeface="Calibri" pitchFamily="34" charset="0"/>
              </a:rPr>
              <a:t>[</a:t>
            </a:r>
            <a:r>
              <a:rPr lang="en-US" sz="1850" b="1" dirty="0">
                <a:solidFill>
                  <a:srgbClr val="FF0000"/>
                </a:solidFill>
                <a:latin typeface="Calibri" pitchFamily="34" charset="0"/>
                <a:cs typeface="Calibri" pitchFamily="34" charset="0"/>
              </a:rPr>
              <a:t>NOT</a:t>
            </a:r>
            <a:r>
              <a:rPr lang="en-US" sz="1850" b="1" dirty="0">
                <a:latin typeface="Calibri" pitchFamily="34" charset="0"/>
                <a:cs typeface="Calibri" pitchFamily="34" charset="0"/>
              </a:rPr>
              <a:t>] </a:t>
            </a:r>
            <a:r>
              <a:rPr lang="en-US" sz="1850" b="1" dirty="0">
                <a:solidFill>
                  <a:schemeClr val="accent5">
                    <a:lumMod val="75000"/>
                  </a:schemeClr>
                </a:solidFill>
                <a:latin typeface="Calibri" pitchFamily="34" charset="0"/>
                <a:ea typeface="+mn-ea"/>
                <a:cs typeface="Calibri" pitchFamily="34" charset="0"/>
              </a:rPr>
              <a:t>BETWEEN </a:t>
            </a:r>
            <a:r>
              <a:rPr lang="en-US" sz="1850" b="1" dirty="0">
                <a:solidFill>
                  <a:srgbClr val="7030A0"/>
                </a:solidFill>
                <a:latin typeface="Calibri" pitchFamily="34" charset="0"/>
                <a:ea typeface="+mn-ea"/>
                <a:cs typeface="Calibri" pitchFamily="34" charset="0"/>
              </a:rPr>
              <a:t>begin_expression </a:t>
            </a:r>
            <a:r>
              <a:rPr lang="en-US" sz="1850" b="1" dirty="0">
                <a:solidFill>
                  <a:schemeClr val="accent5">
                    <a:lumMod val="75000"/>
                  </a:schemeClr>
                </a:solidFill>
                <a:latin typeface="Calibri" pitchFamily="34" charset="0"/>
                <a:ea typeface="+mn-ea"/>
                <a:cs typeface="Calibri" pitchFamily="34" charset="0"/>
              </a:rPr>
              <a:t>AND</a:t>
            </a:r>
            <a:r>
              <a:rPr lang="en-US" sz="1850" b="1" dirty="0">
                <a:solidFill>
                  <a:srgbClr val="7030A0"/>
                </a:solidFill>
                <a:latin typeface="Calibri" pitchFamily="34" charset="0"/>
                <a:ea typeface="+mn-ea"/>
                <a:cs typeface="Calibri" pitchFamily="34" charset="0"/>
              </a:rPr>
              <a:t> end_expression</a:t>
            </a:r>
          </a:p>
        </p:txBody>
      </p:sp>
    </p:spTree>
    <p:extLst>
      <p:ext uri="{BB962C8B-B14F-4D97-AF65-F5344CB8AC3E}">
        <p14:creationId xmlns:p14="http://schemas.microsoft.com/office/powerpoint/2010/main" val="55495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WHERE clause with LIKE operator</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69" t="25397" r="22719" b="12064"/>
          <a:stretch/>
        </p:blipFill>
        <p:spPr bwMode="auto">
          <a:xfrm>
            <a:off x="467544" y="1628800"/>
            <a:ext cx="8064896" cy="498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txBox="1">
            <a:spLocks/>
          </p:cNvSpPr>
          <p:nvPr/>
        </p:nvSpPr>
        <p:spPr>
          <a:xfrm>
            <a:off x="539552" y="980728"/>
            <a:ext cx="8064896" cy="48095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300" b="1" dirty="0">
                <a:latin typeface="Calibri" pitchFamily="34" charset="0"/>
                <a:ea typeface="+mn-ea"/>
                <a:cs typeface="Calibri" pitchFamily="34" charset="0"/>
              </a:rPr>
              <a:t>WHERE </a:t>
            </a:r>
            <a:r>
              <a:rPr lang="en-US" sz="2300" b="1" dirty="0">
                <a:solidFill>
                  <a:srgbClr val="7030A0"/>
                </a:solidFill>
                <a:latin typeface="Calibri" pitchFamily="34" charset="0"/>
                <a:ea typeface="+mn-ea"/>
                <a:cs typeface="Calibri" pitchFamily="34" charset="0"/>
              </a:rPr>
              <a:t>match_ expression [NOT]</a:t>
            </a:r>
            <a:r>
              <a:rPr lang="en-US" sz="2300" b="1" dirty="0">
                <a:latin typeface="Calibri" pitchFamily="34" charset="0"/>
                <a:ea typeface="+mn-ea"/>
                <a:cs typeface="Calibri" pitchFamily="34" charset="0"/>
              </a:rPr>
              <a:t> </a:t>
            </a:r>
            <a:r>
              <a:rPr lang="en-US" sz="2300" b="1" dirty="0">
                <a:solidFill>
                  <a:schemeClr val="accent5">
                    <a:lumMod val="75000"/>
                  </a:schemeClr>
                </a:solidFill>
                <a:latin typeface="Calibri" pitchFamily="34" charset="0"/>
                <a:ea typeface="+mn-ea"/>
                <a:cs typeface="Calibri" pitchFamily="34" charset="0"/>
              </a:rPr>
              <a:t>LIKE</a:t>
            </a:r>
            <a:r>
              <a:rPr lang="en-US" sz="2300" b="1" dirty="0">
                <a:latin typeface="Calibri" pitchFamily="34" charset="0"/>
                <a:ea typeface="+mn-ea"/>
                <a:cs typeface="Calibri" pitchFamily="34" charset="0"/>
              </a:rPr>
              <a:t> </a:t>
            </a:r>
            <a:r>
              <a:rPr lang="en-US" sz="2300" b="1" dirty="0">
                <a:solidFill>
                  <a:srgbClr val="C00000"/>
                </a:solidFill>
                <a:latin typeface="Calibri" pitchFamily="34" charset="0"/>
                <a:ea typeface="+mn-ea"/>
                <a:cs typeface="Calibri" pitchFamily="34" charset="0"/>
              </a:rPr>
              <a:t>pattern</a:t>
            </a:r>
          </a:p>
        </p:txBody>
      </p:sp>
    </p:spTree>
    <p:extLst>
      <p:ext uri="{BB962C8B-B14F-4D97-AF65-F5344CB8AC3E}">
        <p14:creationId xmlns:p14="http://schemas.microsoft.com/office/powerpoint/2010/main" val="355163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WHERE clause with IS NULL</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5" name="Rectangle 4"/>
          <p:cNvSpPr/>
          <p:nvPr/>
        </p:nvSpPr>
        <p:spPr>
          <a:xfrm>
            <a:off x="683568" y="1556792"/>
            <a:ext cx="3366120" cy="646331"/>
          </a:xfrm>
          <a:prstGeom prst="rect">
            <a:avLst/>
          </a:prstGeom>
        </p:spPr>
        <p:txBody>
          <a:bodyPr wrap="square">
            <a:spAutoFit/>
          </a:bodyPr>
          <a:lstStyle/>
          <a:p>
            <a:r>
              <a:rPr lang="en-US" dirty="0">
                <a:latin typeface="Calibri Light" pitchFamily="34" charset="0"/>
                <a:cs typeface="Calibri Light" pitchFamily="34" charset="0"/>
              </a:rPr>
              <a:t>SELECT * </a:t>
            </a:r>
          </a:p>
          <a:p>
            <a:r>
              <a:rPr lang="en-US" dirty="0">
                <a:latin typeface="Calibri Light" pitchFamily="34" charset="0"/>
                <a:cs typeface="Calibri Light" pitchFamily="34" charset="0"/>
              </a:rPr>
              <a:t>FROM NullSample;</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696" t="53055" r="34197" b="28778"/>
          <a:stretch/>
        </p:blipFill>
        <p:spPr bwMode="auto">
          <a:xfrm>
            <a:off x="2764904" y="1560062"/>
            <a:ext cx="2311152" cy="165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42272" y="3142163"/>
            <a:ext cx="2445552" cy="923330"/>
          </a:xfrm>
          <a:prstGeom prst="rect">
            <a:avLst/>
          </a:prstGeom>
        </p:spPr>
        <p:txBody>
          <a:bodyPr wrap="square">
            <a:spAutoFit/>
          </a:bodyPr>
          <a:lstStyle/>
          <a:p>
            <a:r>
              <a:rPr lang="en-US" dirty="0">
                <a:latin typeface="Calibri Light" pitchFamily="34" charset="0"/>
                <a:cs typeface="Calibri Light" pitchFamily="34" charset="0"/>
              </a:rPr>
              <a:t>SELECT *</a:t>
            </a:r>
          </a:p>
          <a:p>
            <a:r>
              <a:rPr lang="en-US" dirty="0">
                <a:latin typeface="Calibri Light" pitchFamily="34" charset="0"/>
                <a:cs typeface="Calibri Light" pitchFamily="34" charset="0"/>
              </a:rPr>
              <a:t>FROM NullSample</a:t>
            </a:r>
          </a:p>
          <a:p>
            <a:r>
              <a:rPr lang="en-US" dirty="0">
                <a:latin typeface="Calibri Light" pitchFamily="34" charset="0"/>
                <a:cs typeface="Calibri Light" pitchFamily="34" charset="0"/>
              </a:rPr>
              <a:t>WHERE InvoiceTotal = 0;</a:t>
            </a: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875" t="33701" r="34196" b="56191"/>
          <a:stretch/>
        </p:blipFill>
        <p:spPr bwMode="auto">
          <a:xfrm>
            <a:off x="2987824" y="3257219"/>
            <a:ext cx="2088232" cy="8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59606" y="4293096"/>
            <a:ext cx="3004282" cy="923330"/>
          </a:xfrm>
          <a:prstGeom prst="rect">
            <a:avLst/>
          </a:prstGeom>
        </p:spPr>
        <p:txBody>
          <a:bodyPr wrap="square">
            <a:spAutoFit/>
          </a:bodyPr>
          <a:lstStyle/>
          <a:p>
            <a:r>
              <a:rPr lang="en-US" dirty="0">
                <a:latin typeface="Calibri Light" pitchFamily="34" charset="0"/>
                <a:cs typeface="Calibri Light" pitchFamily="34" charset="0"/>
              </a:rPr>
              <a:t>SELECT *</a:t>
            </a:r>
          </a:p>
          <a:p>
            <a:r>
              <a:rPr lang="en-US" dirty="0">
                <a:latin typeface="Calibri Light" pitchFamily="34" charset="0"/>
                <a:cs typeface="Calibri Light" pitchFamily="34" charset="0"/>
              </a:rPr>
              <a:t>FROM NullSample</a:t>
            </a:r>
          </a:p>
          <a:p>
            <a:r>
              <a:rPr lang="en-US" dirty="0">
                <a:latin typeface="Calibri Light" pitchFamily="34" charset="0"/>
                <a:cs typeface="Calibri Light" pitchFamily="34" charset="0"/>
              </a:rPr>
              <a:t>WHERE InvoiceTotal  </a:t>
            </a:r>
            <a:r>
              <a:rPr lang="en-US" b="1" dirty="0">
                <a:cs typeface="Calibri Light" pitchFamily="34" charset="0"/>
              </a:rPr>
              <a:t>IS NULL</a:t>
            </a:r>
            <a:r>
              <a:rPr lang="en-US" dirty="0">
                <a:latin typeface="Calibri Light" pitchFamily="34" charset="0"/>
                <a:cs typeface="Calibri Light" pitchFamily="34" charset="0"/>
              </a:rPr>
              <a:t>;</a:t>
            </a:r>
          </a:p>
        </p:txBody>
      </p:sp>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1696" t="50000" r="33929" b="40719"/>
          <a:stretch/>
        </p:blipFill>
        <p:spPr bwMode="auto">
          <a:xfrm>
            <a:off x="3563888" y="4364805"/>
            <a:ext cx="2147509" cy="77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47490" y="5517232"/>
            <a:ext cx="3384450" cy="923330"/>
          </a:xfrm>
          <a:prstGeom prst="rect">
            <a:avLst/>
          </a:prstGeom>
        </p:spPr>
        <p:txBody>
          <a:bodyPr wrap="square">
            <a:spAutoFit/>
          </a:bodyPr>
          <a:lstStyle/>
          <a:p>
            <a:r>
              <a:rPr lang="en-US" dirty="0">
                <a:latin typeface="Calibri Light" pitchFamily="34" charset="0"/>
                <a:cs typeface="Calibri Light" pitchFamily="34" charset="0"/>
              </a:rPr>
              <a:t>SELECT *</a:t>
            </a:r>
          </a:p>
          <a:p>
            <a:r>
              <a:rPr lang="en-US" dirty="0">
                <a:latin typeface="Calibri Light" pitchFamily="34" charset="0"/>
                <a:cs typeface="Calibri Light" pitchFamily="34" charset="0"/>
              </a:rPr>
              <a:t>FROM NullSample </a:t>
            </a:r>
          </a:p>
          <a:p>
            <a:r>
              <a:rPr lang="en-US" dirty="0">
                <a:latin typeface="Calibri Light" pitchFamily="34" charset="0"/>
                <a:cs typeface="Calibri Light" pitchFamily="34" charset="0"/>
              </a:rPr>
              <a:t>WHERE InvoiceTotal  </a:t>
            </a:r>
            <a:r>
              <a:rPr lang="en-US" b="1" dirty="0">
                <a:cs typeface="Calibri Light" pitchFamily="34" charset="0"/>
              </a:rPr>
              <a:t>IS NOT NULL</a:t>
            </a:r>
            <a:r>
              <a:rPr lang="en-US" dirty="0">
                <a:latin typeface="Calibri Light" pitchFamily="34" charset="0"/>
                <a:cs typeface="Calibri Light" pitchFamily="34" charset="0"/>
              </a:rPr>
              <a:t>; </a:t>
            </a:r>
          </a:p>
        </p:txBody>
      </p:sp>
      <p:pic>
        <p:nvPicPr>
          <p:cNvPr id="512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1696" t="66190" r="34197" b="18413"/>
          <a:stretch/>
        </p:blipFill>
        <p:spPr bwMode="auto">
          <a:xfrm>
            <a:off x="4056767" y="5216426"/>
            <a:ext cx="2068964" cy="12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6"/>
          <p:cNvSpPr txBox="1">
            <a:spLocks/>
          </p:cNvSpPr>
          <p:nvPr/>
        </p:nvSpPr>
        <p:spPr>
          <a:xfrm>
            <a:off x="563212" y="980728"/>
            <a:ext cx="8064896" cy="48095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300" b="1" dirty="0">
                <a:latin typeface="Calibri" pitchFamily="34" charset="0"/>
                <a:ea typeface="+mn-ea"/>
                <a:cs typeface="Calibri" pitchFamily="34" charset="0"/>
              </a:rPr>
              <a:t>WHERE </a:t>
            </a:r>
            <a:r>
              <a:rPr lang="en-US" sz="2300" b="1" dirty="0">
                <a:solidFill>
                  <a:srgbClr val="7030A0"/>
                </a:solidFill>
                <a:latin typeface="Calibri" pitchFamily="34" charset="0"/>
                <a:ea typeface="+mn-ea"/>
                <a:cs typeface="Calibri" pitchFamily="34" charset="0"/>
              </a:rPr>
              <a:t>expression IS [</a:t>
            </a:r>
            <a:r>
              <a:rPr lang="en-US" sz="2300" b="1" dirty="0">
                <a:solidFill>
                  <a:srgbClr val="FF0000"/>
                </a:solidFill>
                <a:latin typeface="Calibri" pitchFamily="34" charset="0"/>
                <a:ea typeface="+mn-ea"/>
                <a:cs typeface="Calibri" pitchFamily="34" charset="0"/>
              </a:rPr>
              <a:t>NOT</a:t>
            </a:r>
            <a:r>
              <a:rPr lang="en-US" sz="2300" b="1" dirty="0">
                <a:solidFill>
                  <a:srgbClr val="7030A0"/>
                </a:solidFill>
                <a:latin typeface="Calibri" pitchFamily="34" charset="0"/>
                <a:ea typeface="+mn-ea"/>
                <a:cs typeface="Calibri" pitchFamily="34" charset="0"/>
              </a:rPr>
              <a:t>]</a:t>
            </a:r>
            <a:r>
              <a:rPr lang="en-US" sz="2300" b="1" dirty="0">
                <a:latin typeface="Calibri" pitchFamily="34" charset="0"/>
                <a:ea typeface="+mn-ea"/>
                <a:cs typeface="Calibri" pitchFamily="34" charset="0"/>
              </a:rPr>
              <a:t> </a:t>
            </a:r>
            <a:r>
              <a:rPr lang="en-US" sz="2300" b="1" dirty="0">
                <a:solidFill>
                  <a:schemeClr val="accent5">
                    <a:lumMod val="75000"/>
                  </a:schemeClr>
                </a:solidFill>
                <a:latin typeface="Calibri" pitchFamily="34" charset="0"/>
                <a:ea typeface="+mn-ea"/>
                <a:cs typeface="Calibri" pitchFamily="34" charset="0"/>
              </a:rPr>
              <a:t>NULL</a:t>
            </a:r>
            <a:endParaRPr lang="en-US" sz="2300" b="1" dirty="0">
              <a:solidFill>
                <a:srgbClr val="C00000"/>
              </a:solidFill>
              <a:latin typeface="Calibri" pitchFamily="34" charset="0"/>
              <a:ea typeface="+mn-ea"/>
              <a:cs typeface="Calibri" pitchFamily="34" charset="0"/>
            </a:endParaRPr>
          </a:p>
        </p:txBody>
      </p:sp>
    </p:spTree>
    <p:extLst>
      <p:ext uri="{BB962C8B-B14F-4D97-AF65-F5344CB8AC3E}">
        <p14:creationId xmlns:p14="http://schemas.microsoft.com/office/powerpoint/2010/main" val="206739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6336704"/>
          </a:xfrm>
        </p:spPr>
        <p:txBody>
          <a:bodyPr>
            <a:noAutofit/>
          </a:bodyPr>
          <a:lstStyle/>
          <a:p>
            <a:pPr algn="l"/>
            <a:r>
              <a:rPr lang="en-US" sz="1600" dirty="0"/>
              <a:t>                       </a:t>
            </a:r>
            <a:r>
              <a:rPr lang="ro-RO" sz="1600" dirty="0"/>
              <a:t>          </a:t>
            </a:r>
            <a:r>
              <a:rPr lang="en-US" sz="1600" dirty="0"/>
              <a:t> </a:t>
            </a:r>
            <a:r>
              <a:rPr lang="ro-RO" sz="1600" dirty="0"/>
              <a:t>                                        </a:t>
            </a:r>
            <a:r>
              <a:rPr lang="en-US" sz="2800" noProof="1"/>
              <a:t>Sarcin</a:t>
            </a:r>
            <a:r>
              <a:rPr lang="ro-RO" sz="2800" noProof="1"/>
              <a:t>ă 2</a:t>
            </a:r>
            <a:r>
              <a:rPr lang="en-US" sz="2800" dirty="0"/>
              <a:t>:</a:t>
            </a:r>
            <a:br>
              <a:rPr lang="ro-RO" sz="2800" dirty="0"/>
            </a:br>
            <a:br>
              <a:rPr lang="ro-RO" sz="1600" dirty="0"/>
            </a:br>
            <a:br>
              <a:rPr lang="en-US" sz="700" dirty="0"/>
            </a:br>
            <a:r>
              <a:rPr lang="vi-VN" sz="2200" dirty="0">
                <a:latin typeface="Calibri Light" pitchFamily="34" charset="0"/>
                <a:cs typeface="Calibri Light" pitchFamily="34" charset="0"/>
              </a:rPr>
              <a:t>1) Extrage toate jocurile din tabelul </a:t>
            </a:r>
            <a:r>
              <a:rPr lang="vi-VN" sz="2200" b="1" dirty="0">
                <a:latin typeface="Calibri" pitchFamily="34" charset="0"/>
                <a:cs typeface="Calibri" pitchFamily="34" charset="0"/>
              </a:rPr>
              <a:t>Games</a:t>
            </a:r>
            <a:r>
              <a:rPr lang="vi-VN" sz="2200" dirty="0">
                <a:latin typeface="Calibri Light" pitchFamily="34" charset="0"/>
                <a:cs typeface="Calibri Light" pitchFamily="34" charset="0"/>
              </a:rPr>
              <a:t> care au un preț mai mare de 30.</a:t>
            </a:r>
            <a:br>
              <a:rPr lang="vi-VN" sz="2200" dirty="0">
                <a:latin typeface="Calibri Light" pitchFamily="34" charset="0"/>
                <a:cs typeface="Calibri Light" pitchFamily="34" charset="0"/>
              </a:rPr>
            </a:br>
            <a:br>
              <a:rPr lang="ro-RO" sz="1000" dirty="0">
                <a:latin typeface="Calibri Light" pitchFamily="34" charset="0"/>
                <a:cs typeface="Calibri Light" pitchFamily="34" charset="0"/>
              </a:rPr>
            </a:br>
            <a:r>
              <a:rPr lang="vi-VN" sz="2200" dirty="0">
                <a:latin typeface="Calibri Light" pitchFamily="34" charset="0"/>
                <a:cs typeface="Calibri Light" pitchFamily="34" charset="0"/>
              </a:rPr>
              <a:t>2) Extrage toate jocurile din tabelul </a:t>
            </a:r>
            <a:r>
              <a:rPr lang="vi-VN" sz="2200" b="1" dirty="0">
                <a:latin typeface="Calibri" pitchFamily="34" charset="0"/>
                <a:cs typeface="Calibri" pitchFamily="34" charset="0"/>
              </a:rPr>
              <a:t>Games</a:t>
            </a:r>
            <a:r>
              <a:rPr lang="vi-VN" sz="2200" dirty="0">
                <a:latin typeface="Calibri Light" pitchFamily="34" charset="0"/>
                <a:cs typeface="Calibri Light" pitchFamily="34" charset="0"/>
              </a:rPr>
              <a:t> care au genul </a:t>
            </a:r>
            <a:r>
              <a:rPr lang="vi-VN" sz="2200" dirty="0">
                <a:effectLst>
                  <a:outerShdw blurRad="38100" dist="38100" dir="2700000" algn="tl">
                    <a:srgbClr val="000000">
                      <a:alpha val="43137"/>
                    </a:srgbClr>
                  </a:outerShdw>
                </a:effectLst>
                <a:latin typeface="Calibri Light" pitchFamily="34" charset="0"/>
                <a:cs typeface="Calibri Light" pitchFamily="34" charset="0"/>
              </a:rPr>
              <a:t>Action</a:t>
            </a:r>
            <a:r>
              <a:rPr lang="vi-VN" sz="2200" dirty="0">
                <a:latin typeface="Calibri Light" pitchFamily="34" charset="0"/>
                <a:cs typeface="Calibri Light" pitchFamily="34" charset="0"/>
              </a:rPr>
              <a:t> și un preț mai mic de 50.</a:t>
            </a:r>
            <a:br>
              <a:rPr lang="ro-RO" sz="22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200" dirty="0">
                <a:latin typeface="Calibri Light" pitchFamily="34" charset="0"/>
                <a:cs typeface="Calibri Light" pitchFamily="34" charset="0"/>
              </a:rPr>
              <a:t>3) Extrage toate jocurile din tabelul </a:t>
            </a:r>
            <a:r>
              <a:rPr lang="vi-VN" sz="2200" b="1" dirty="0">
                <a:latin typeface="Calibri" pitchFamily="34" charset="0"/>
                <a:cs typeface="Calibri" pitchFamily="34" charset="0"/>
              </a:rPr>
              <a:t>Games</a:t>
            </a:r>
            <a:r>
              <a:rPr lang="vi-VN" sz="2200" dirty="0">
                <a:latin typeface="Calibri Light" pitchFamily="34" charset="0"/>
                <a:cs typeface="Calibri Light" pitchFamily="34" charset="0"/>
              </a:rPr>
              <a:t> care fie au genul </a:t>
            </a:r>
            <a:r>
              <a:rPr lang="vi-VN" sz="2200" dirty="0">
                <a:effectLst>
                  <a:outerShdw blurRad="38100" dist="38100" dir="2700000" algn="tl">
                    <a:srgbClr val="000000">
                      <a:alpha val="43137"/>
                    </a:srgbClr>
                  </a:outerShdw>
                </a:effectLst>
                <a:latin typeface="Calibri Light" pitchFamily="34" charset="0"/>
                <a:cs typeface="Calibri Light" pitchFamily="34" charset="0"/>
              </a:rPr>
              <a:t>RPG</a:t>
            </a:r>
            <a:r>
              <a:rPr lang="vi-VN" sz="2200" dirty="0">
                <a:latin typeface="Calibri Light" pitchFamily="34" charset="0"/>
                <a:cs typeface="Calibri Light" pitchFamily="34" charset="0"/>
              </a:rPr>
              <a:t>, fie prețul mai mic de 30.</a:t>
            </a:r>
            <a:br>
              <a:rPr lang="ro-RO" sz="22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200" dirty="0">
                <a:latin typeface="Calibri Light" pitchFamily="34" charset="0"/>
                <a:cs typeface="Calibri Light" pitchFamily="34" charset="0"/>
              </a:rPr>
              <a:t>4) Extrage toate jocurile care au genul fie </a:t>
            </a:r>
            <a:r>
              <a:rPr lang="vi-VN" sz="2200" dirty="0">
                <a:effectLst>
                  <a:outerShdw blurRad="38100" dist="38100" dir="2700000" algn="tl">
                    <a:srgbClr val="000000">
                      <a:alpha val="43137"/>
                    </a:srgbClr>
                  </a:outerShdw>
                </a:effectLst>
                <a:latin typeface="Calibri Light" pitchFamily="34" charset="0"/>
                <a:cs typeface="Calibri Light" pitchFamily="34" charset="0"/>
              </a:rPr>
              <a:t>Action</a:t>
            </a:r>
            <a:r>
              <a:rPr lang="vi-VN" sz="2200" dirty="0">
                <a:latin typeface="Calibri Light" pitchFamily="34" charset="0"/>
                <a:cs typeface="Calibri Light" pitchFamily="34" charset="0"/>
              </a:rPr>
              <a:t>, fie </a:t>
            </a:r>
            <a:r>
              <a:rPr lang="vi-VN" sz="2200" dirty="0">
                <a:effectLst>
                  <a:outerShdw blurRad="38100" dist="38100" dir="2700000" algn="tl">
                    <a:srgbClr val="000000">
                      <a:alpha val="43137"/>
                    </a:srgbClr>
                  </a:outerShdw>
                </a:effectLst>
                <a:latin typeface="Calibri Light" pitchFamily="34" charset="0"/>
                <a:cs typeface="Calibri Light" pitchFamily="34" charset="0"/>
              </a:rPr>
              <a:t>RPG</a:t>
            </a:r>
            <a:r>
              <a:rPr lang="vi-VN" sz="2200" dirty="0">
                <a:latin typeface="Calibri Light" pitchFamily="34" charset="0"/>
                <a:cs typeface="Calibri Light" pitchFamily="34" charset="0"/>
              </a:rPr>
              <a:t> din tabelul </a:t>
            </a:r>
            <a:r>
              <a:rPr lang="vi-VN" sz="2200" b="1" dirty="0">
                <a:latin typeface="Calibri" pitchFamily="34" charset="0"/>
                <a:cs typeface="Calibri" pitchFamily="34" charset="0"/>
              </a:rPr>
              <a:t>Games</a:t>
            </a:r>
            <a:r>
              <a:rPr lang="vi-VN" sz="2200" dirty="0">
                <a:latin typeface="Calibri Light" pitchFamily="34" charset="0"/>
                <a:cs typeface="Calibri Light" pitchFamily="34" charset="0"/>
              </a:rPr>
              <a:t>.</a:t>
            </a:r>
            <a:br>
              <a:rPr lang="ro-RO" sz="22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200" dirty="0">
                <a:latin typeface="Calibri Light" pitchFamily="34" charset="0"/>
                <a:cs typeface="Calibri Light" pitchFamily="34" charset="0"/>
              </a:rPr>
              <a:t>5)</a:t>
            </a:r>
            <a:r>
              <a:rPr lang="ro-RO" sz="2200" dirty="0">
                <a:latin typeface="Calibri Light" pitchFamily="34" charset="0"/>
                <a:cs typeface="Calibri Light" pitchFamily="34" charset="0"/>
              </a:rPr>
              <a:t> </a:t>
            </a:r>
            <a:r>
              <a:rPr lang="vi-VN" sz="2200" dirty="0">
                <a:latin typeface="Calibri Light" pitchFamily="34" charset="0"/>
                <a:cs typeface="Calibri Light" pitchFamily="34" charset="0"/>
              </a:rPr>
              <a:t>Extrage toate scorurile din tabelul </a:t>
            </a:r>
            <a:r>
              <a:rPr lang="vi-VN" sz="2200" b="1" dirty="0">
                <a:latin typeface="Calibri" pitchFamily="34" charset="0"/>
                <a:cs typeface="Calibri" pitchFamily="34" charset="0"/>
              </a:rPr>
              <a:t>Scores</a:t>
            </a:r>
            <a:r>
              <a:rPr lang="vi-VN" sz="2200" dirty="0">
                <a:latin typeface="Calibri Light" pitchFamily="34" charset="0"/>
                <a:cs typeface="Calibri Light" pitchFamily="34" charset="0"/>
              </a:rPr>
              <a:t> pentru jucătorii cu </a:t>
            </a:r>
            <a:r>
              <a:rPr lang="vi-VN" sz="2200" b="1" dirty="0">
                <a:latin typeface="Calibri" pitchFamily="34" charset="0"/>
                <a:cs typeface="Calibri" pitchFamily="34" charset="0"/>
              </a:rPr>
              <a:t>PlayerID</a:t>
            </a:r>
            <a:r>
              <a:rPr lang="vi-VN" sz="2200" dirty="0">
                <a:latin typeface="Calibri Light" pitchFamily="34" charset="0"/>
                <a:cs typeface="Calibri Light" pitchFamily="34" charset="0"/>
              </a:rPr>
              <a:t> de 1, 3 sau 5.</a:t>
            </a:r>
            <a:br>
              <a:rPr lang="ro-RO" sz="22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200" dirty="0">
                <a:latin typeface="Calibri Light" pitchFamily="34" charset="0"/>
                <a:cs typeface="Calibri Light" pitchFamily="34" charset="0"/>
              </a:rPr>
              <a:t>6) Extrage toate jocurile din tabelul </a:t>
            </a:r>
            <a:r>
              <a:rPr lang="vi-VN" sz="2200" b="1" dirty="0">
                <a:latin typeface="Calibri" pitchFamily="34" charset="0"/>
                <a:cs typeface="Calibri" pitchFamily="34" charset="0"/>
              </a:rPr>
              <a:t>Games</a:t>
            </a:r>
            <a:r>
              <a:rPr lang="vi-VN" sz="2200" dirty="0">
                <a:latin typeface="Calibri Light" pitchFamily="34" charset="0"/>
                <a:cs typeface="Calibri Light" pitchFamily="34" charset="0"/>
              </a:rPr>
              <a:t> care au prețul între 30 și 60.</a:t>
            </a:r>
            <a:br>
              <a:rPr lang="ro-RO" sz="22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200" dirty="0">
                <a:latin typeface="Calibri Light" pitchFamily="34" charset="0"/>
                <a:cs typeface="Calibri Light" pitchFamily="34" charset="0"/>
              </a:rPr>
              <a:t>7) Extrage toți jucătorii din tabelul </a:t>
            </a:r>
            <a:r>
              <a:rPr lang="vi-VN" sz="2200" b="1" dirty="0">
                <a:latin typeface="Calibri" pitchFamily="34" charset="0"/>
                <a:cs typeface="Calibri" pitchFamily="34" charset="0"/>
              </a:rPr>
              <a:t>Players</a:t>
            </a:r>
            <a:r>
              <a:rPr lang="vi-VN" sz="2200" dirty="0">
                <a:latin typeface="Calibri Light" pitchFamily="34" charset="0"/>
                <a:cs typeface="Calibri Light" pitchFamily="34" charset="0"/>
              </a:rPr>
              <a:t> ale căror nume încep cu litera 'J'.</a:t>
            </a:r>
            <a:br>
              <a:rPr lang="ro-RO" sz="22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200" dirty="0">
                <a:latin typeface="Calibri Light" pitchFamily="34" charset="0"/>
                <a:cs typeface="Calibri Light" pitchFamily="34" charset="0"/>
              </a:rPr>
              <a:t>8) Extrage toate jocurile din tabelul </a:t>
            </a:r>
            <a:r>
              <a:rPr lang="vi-VN" sz="2200" b="1" dirty="0">
                <a:latin typeface="Calibri" pitchFamily="34" charset="0"/>
                <a:cs typeface="Calibri" pitchFamily="34" charset="0"/>
              </a:rPr>
              <a:t>Games</a:t>
            </a:r>
            <a:r>
              <a:rPr lang="vi-VN" sz="2200" dirty="0">
                <a:latin typeface="Calibri Light" pitchFamily="34" charset="0"/>
                <a:cs typeface="Calibri Light" pitchFamily="34" charset="0"/>
              </a:rPr>
              <a:t> al căror nume conține cuvântul </a:t>
            </a:r>
            <a:r>
              <a:rPr lang="vi-VN" sz="2200" dirty="0">
                <a:effectLst>
                  <a:outerShdw blurRad="38100" dist="38100" dir="2700000" algn="tl">
                    <a:srgbClr val="000000">
                      <a:alpha val="43137"/>
                    </a:srgbClr>
                  </a:outerShdw>
                </a:effectLst>
                <a:latin typeface="Calibri Light" pitchFamily="34" charset="0"/>
                <a:cs typeface="Calibri Light" pitchFamily="34" charset="0"/>
              </a:rPr>
              <a:t>'Quest'</a:t>
            </a:r>
            <a:r>
              <a:rPr lang="vi-VN" sz="2200" dirty="0">
                <a:latin typeface="Calibri Light" pitchFamily="34" charset="0"/>
                <a:cs typeface="Calibri Light" pitchFamily="34" charset="0"/>
              </a:rPr>
              <a:t>.</a:t>
            </a:r>
          </a:p>
        </p:txBody>
      </p:sp>
    </p:spTree>
    <p:extLst>
      <p:ext uri="{BB962C8B-B14F-4D97-AF65-F5344CB8AC3E}">
        <p14:creationId xmlns:p14="http://schemas.microsoft.com/office/powerpoint/2010/main" val="321167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GROUP BY – Sum()</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3" name="Picture 2" descr="GROUP BY s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110" y="3188329"/>
            <a:ext cx="8002338" cy="31529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90146" y="1052736"/>
            <a:ext cx="8014301" cy="1200329"/>
          </a:xfrm>
          <a:prstGeom prst="rect">
            <a:avLst/>
          </a:prstGeom>
        </p:spPr>
        <p:txBody>
          <a:bodyPr wrap="square">
            <a:spAutoFit/>
          </a:bodyPr>
          <a:lstStyle/>
          <a:p>
            <a:r>
              <a:rPr lang="vi-VN" dirty="0">
                <a:latin typeface="Calibri Light" pitchFamily="34" charset="0"/>
                <a:cs typeface="Calibri Light" pitchFamily="34" charset="0"/>
              </a:rPr>
              <a:t>Clauza </a:t>
            </a:r>
            <a:r>
              <a:rPr lang="vi-VN" b="1" dirty="0">
                <a:latin typeface="Calibri" pitchFamily="34" charset="0"/>
                <a:cs typeface="Calibri" pitchFamily="34" charset="0"/>
              </a:rPr>
              <a:t>GROUP BY </a:t>
            </a:r>
            <a:r>
              <a:rPr lang="vi-VN" dirty="0">
                <a:latin typeface="Calibri Light" pitchFamily="34" charset="0"/>
                <a:cs typeface="Calibri Light" pitchFamily="34" charset="0"/>
              </a:rPr>
              <a:t>este utilizată pentru a grupa rândurile care au aceleași valori într-una sau mai multe coloane. Aceasta este folosită împreună cu funcții de agregare (precum </a:t>
            </a:r>
            <a:r>
              <a:rPr lang="vi-VN" b="1" dirty="0">
                <a:latin typeface="Calibri" pitchFamily="34" charset="0"/>
                <a:cs typeface="Calibri" pitchFamily="34" charset="0"/>
              </a:rPr>
              <a:t>COUNT(), SUM(), AVG(), MAX(), MIN()</a:t>
            </a:r>
            <a:r>
              <a:rPr lang="vi-VN" dirty="0">
                <a:latin typeface="Calibri Light" pitchFamily="34" charset="0"/>
                <a:cs typeface="Calibri Light" pitchFamily="34" charset="0"/>
              </a:rPr>
              <a:t>) pentru a calcula valori rezumative pentru fiecare grup de rânduri.</a:t>
            </a:r>
            <a:endParaRPr lang="en-US" dirty="0">
              <a:latin typeface="Calibri Light" pitchFamily="34" charset="0"/>
              <a:cs typeface="Calibri Light" pitchFamily="34" charset="0"/>
            </a:endParaRPr>
          </a:p>
        </p:txBody>
      </p:sp>
      <p:sp>
        <p:nvSpPr>
          <p:cNvPr id="12" name="Title 6"/>
          <p:cNvSpPr txBox="1">
            <a:spLocks/>
          </p:cNvSpPr>
          <p:nvPr/>
        </p:nvSpPr>
        <p:spPr>
          <a:xfrm>
            <a:off x="5004047" y="2204864"/>
            <a:ext cx="3600400" cy="899893"/>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Calibri" pitchFamily="34" charset="0"/>
                <a:ea typeface="+mn-ea"/>
                <a:cs typeface="Calibri" pitchFamily="34" charset="0"/>
              </a:rPr>
              <a:t>SELECT</a:t>
            </a:r>
            <a:r>
              <a:rPr lang="ro-RO" sz="2000" b="1" dirty="0">
                <a:latin typeface="Calibri" pitchFamily="34" charset="0"/>
                <a:ea typeface="+mn-ea"/>
                <a:cs typeface="Calibri" pitchFamily="34" charset="0"/>
              </a:rPr>
              <a:t> </a:t>
            </a:r>
            <a:r>
              <a:rPr lang="en-US" sz="2000" b="1" dirty="0">
                <a:solidFill>
                  <a:schemeClr val="accent5">
                    <a:lumMod val="75000"/>
                  </a:schemeClr>
                </a:solidFill>
                <a:latin typeface="Calibri" pitchFamily="34" charset="0"/>
                <a:ea typeface="+mn-ea"/>
                <a:cs typeface="Calibri" pitchFamily="34" charset="0"/>
              </a:rPr>
              <a:t>genre, </a:t>
            </a:r>
            <a:r>
              <a:rPr lang="en-US" sz="2000" b="1" dirty="0">
                <a:solidFill>
                  <a:srgbClr val="C00000"/>
                </a:solidFill>
                <a:latin typeface="Calibri" pitchFamily="34" charset="0"/>
                <a:ea typeface="+mn-ea"/>
                <a:cs typeface="Calibri" pitchFamily="34" charset="0"/>
              </a:rPr>
              <a:t>SUM</a:t>
            </a:r>
            <a:r>
              <a:rPr lang="en-US" sz="2000" b="1" dirty="0">
                <a:solidFill>
                  <a:schemeClr val="accent5">
                    <a:lumMod val="75000"/>
                  </a:schemeClr>
                </a:solidFill>
                <a:latin typeface="Calibri" pitchFamily="34" charset="0"/>
                <a:ea typeface="+mn-ea"/>
                <a:cs typeface="Calibri" pitchFamily="34" charset="0"/>
              </a:rPr>
              <a:t>(qty) </a:t>
            </a:r>
            <a:r>
              <a:rPr lang="en-US" sz="2000" b="1" dirty="0">
                <a:solidFill>
                  <a:srgbClr val="002060"/>
                </a:solidFill>
                <a:latin typeface="Calibri" pitchFamily="34" charset="0"/>
                <a:ea typeface="+mn-ea"/>
                <a:cs typeface="Calibri" pitchFamily="34" charset="0"/>
              </a:rPr>
              <a:t>AS total</a:t>
            </a:r>
          </a:p>
          <a:p>
            <a:pPr algn="l"/>
            <a:r>
              <a:rPr lang="ro-RO" sz="2000" b="1" dirty="0">
                <a:latin typeface="Calibri" pitchFamily="34" charset="0"/>
                <a:cs typeface="Calibri" pitchFamily="34" charset="0"/>
              </a:rPr>
              <a:t>FROM </a:t>
            </a:r>
            <a:r>
              <a:rPr lang="en-US" sz="2000" b="1" dirty="0">
                <a:solidFill>
                  <a:schemeClr val="accent5">
                    <a:lumMod val="75000"/>
                  </a:schemeClr>
                </a:solidFill>
                <a:latin typeface="Calibri" pitchFamily="34" charset="0"/>
                <a:cs typeface="Calibri" pitchFamily="34" charset="0"/>
              </a:rPr>
              <a:t>books</a:t>
            </a:r>
            <a:br>
              <a:rPr lang="ro-RO" sz="2000" b="1" dirty="0">
                <a:solidFill>
                  <a:schemeClr val="accent5">
                    <a:lumMod val="75000"/>
                  </a:schemeClr>
                </a:solidFill>
                <a:latin typeface="Calibri" pitchFamily="34" charset="0"/>
                <a:cs typeface="Calibri" pitchFamily="34" charset="0"/>
              </a:rPr>
            </a:br>
            <a:r>
              <a:rPr lang="en-US" sz="2000" b="1" dirty="0">
                <a:latin typeface="Calibri" pitchFamily="34" charset="0"/>
                <a:cs typeface="Calibri" pitchFamily="34" charset="0"/>
              </a:rPr>
              <a:t>GROUP BY </a:t>
            </a:r>
            <a:r>
              <a:rPr lang="en-US" sz="2000" b="1" dirty="0">
                <a:solidFill>
                  <a:schemeClr val="accent5">
                    <a:lumMod val="75000"/>
                  </a:schemeClr>
                </a:solidFill>
                <a:latin typeface="Calibri" pitchFamily="34" charset="0"/>
                <a:cs typeface="Calibri" pitchFamily="34" charset="0"/>
              </a:rPr>
              <a:t>genre;</a:t>
            </a:r>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535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GROUP BY – Avg()</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7170" name="Picture 2" descr="GROUP BY a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573016"/>
            <a:ext cx="8064896" cy="282271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txBox="1">
            <a:spLocks/>
          </p:cNvSpPr>
          <p:nvPr/>
        </p:nvSpPr>
        <p:spPr>
          <a:xfrm>
            <a:off x="4355976" y="2385091"/>
            <a:ext cx="4248472" cy="899893"/>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Calibri" pitchFamily="34" charset="0"/>
                <a:ea typeface="+mn-ea"/>
                <a:cs typeface="Calibri" pitchFamily="34" charset="0"/>
              </a:rPr>
              <a:t>SELECT</a:t>
            </a:r>
            <a:r>
              <a:rPr lang="ro-RO" sz="2000" b="1" dirty="0">
                <a:latin typeface="Calibri" pitchFamily="34" charset="0"/>
                <a:ea typeface="+mn-ea"/>
                <a:cs typeface="Calibri" pitchFamily="34" charset="0"/>
              </a:rPr>
              <a:t> </a:t>
            </a:r>
            <a:r>
              <a:rPr lang="en-US" sz="2000" b="1" dirty="0">
                <a:solidFill>
                  <a:schemeClr val="accent5">
                    <a:lumMod val="75000"/>
                  </a:schemeClr>
                </a:solidFill>
                <a:latin typeface="Calibri" pitchFamily="34" charset="0"/>
                <a:ea typeface="+mn-ea"/>
                <a:cs typeface="Calibri" pitchFamily="34" charset="0"/>
              </a:rPr>
              <a:t>genre, </a:t>
            </a:r>
            <a:r>
              <a:rPr lang="en-US" sz="2000" b="1" dirty="0">
                <a:solidFill>
                  <a:srgbClr val="C00000"/>
                </a:solidFill>
                <a:latin typeface="Calibri" pitchFamily="34" charset="0"/>
                <a:ea typeface="+mn-ea"/>
                <a:cs typeface="Calibri" pitchFamily="34" charset="0"/>
              </a:rPr>
              <a:t>AVG</a:t>
            </a:r>
            <a:r>
              <a:rPr lang="en-US" sz="2000" b="1" dirty="0">
                <a:solidFill>
                  <a:schemeClr val="accent5">
                    <a:lumMod val="75000"/>
                  </a:schemeClr>
                </a:solidFill>
                <a:latin typeface="Calibri" pitchFamily="34" charset="0"/>
                <a:ea typeface="+mn-ea"/>
                <a:cs typeface="Calibri" pitchFamily="34" charset="0"/>
              </a:rPr>
              <a:t>(price) </a:t>
            </a:r>
            <a:r>
              <a:rPr lang="en-US" sz="2000" b="1" dirty="0">
                <a:solidFill>
                  <a:srgbClr val="002060"/>
                </a:solidFill>
                <a:latin typeface="Calibri" pitchFamily="34" charset="0"/>
                <a:ea typeface="+mn-ea"/>
                <a:cs typeface="Calibri" pitchFamily="34" charset="0"/>
              </a:rPr>
              <a:t>AS avg_price</a:t>
            </a:r>
          </a:p>
          <a:p>
            <a:pPr algn="l"/>
            <a:r>
              <a:rPr lang="ro-RO" sz="2000" b="1" dirty="0">
                <a:latin typeface="Calibri" pitchFamily="34" charset="0"/>
                <a:cs typeface="Calibri" pitchFamily="34" charset="0"/>
              </a:rPr>
              <a:t>FROM </a:t>
            </a:r>
            <a:r>
              <a:rPr lang="en-US" sz="2000" b="1" dirty="0">
                <a:solidFill>
                  <a:schemeClr val="accent5">
                    <a:lumMod val="75000"/>
                  </a:schemeClr>
                </a:solidFill>
                <a:latin typeface="Calibri" pitchFamily="34" charset="0"/>
                <a:cs typeface="Calibri" pitchFamily="34" charset="0"/>
              </a:rPr>
              <a:t>books</a:t>
            </a:r>
            <a:br>
              <a:rPr lang="ro-RO" sz="2000" b="1" dirty="0">
                <a:solidFill>
                  <a:schemeClr val="accent5">
                    <a:lumMod val="75000"/>
                  </a:schemeClr>
                </a:solidFill>
                <a:latin typeface="Calibri" pitchFamily="34" charset="0"/>
                <a:cs typeface="Calibri" pitchFamily="34" charset="0"/>
              </a:rPr>
            </a:br>
            <a:r>
              <a:rPr lang="en-US" sz="2000" b="1" dirty="0">
                <a:latin typeface="Calibri" pitchFamily="34" charset="0"/>
                <a:cs typeface="Calibri" pitchFamily="34" charset="0"/>
              </a:rPr>
              <a:t>GROUP BY </a:t>
            </a:r>
            <a:r>
              <a:rPr lang="en-US" sz="2000" b="1" dirty="0">
                <a:solidFill>
                  <a:schemeClr val="accent5">
                    <a:lumMod val="75000"/>
                  </a:schemeClr>
                </a:solidFill>
                <a:latin typeface="Calibri" pitchFamily="34" charset="0"/>
                <a:cs typeface="Calibri" pitchFamily="34" charset="0"/>
              </a:rPr>
              <a:t>genre;</a:t>
            </a:r>
            <a:endParaRPr lang="en-US" sz="2000" b="1" dirty="0">
              <a:latin typeface="Calibri" pitchFamily="34" charset="0"/>
              <a:cs typeface="Calibri" pitchFamily="34" charset="0"/>
            </a:endParaRPr>
          </a:p>
        </p:txBody>
      </p:sp>
      <p:sp>
        <p:nvSpPr>
          <p:cNvPr id="5" name="Rectangle 4"/>
          <p:cNvSpPr/>
          <p:nvPr/>
        </p:nvSpPr>
        <p:spPr>
          <a:xfrm>
            <a:off x="539552" y="1270501"/>
            <a:ext cx="8064896" cy="646331"/>
          </a:xfrm>
          <a:prstGeom prst="rect">
            <a:avLst/>
          </a:prstGeom>
        </p:spPr>
        <p:txBody>
          <a:bodyPr wrap="square">
            <a:spAutoFit/>
          </a:bodyPr>
          <a:lstStyle/>
          <a:p>
            <a:r>
              <a:rPr lang="ro-RO" u="sng" dirty="0">
                <a:latin typeface="Calibri Light" pitchFamily="34" charset="0"/>
                <a:cs typeface="Calibri Light" pitchFamily="34" charset="0"/>
              </a:rPr>
              <a:t>Exemplu</a:t>
            </a:r>
            <a:r>
              <a:rPr lang="ro-RO" dirty="0">
                <a:latin typeface="Calibri Light" pitchFamily="34" charset="0"/>
                <a:cs typeface="Calibri Light" pitchFamily="34" charset="0"/>
              </a:rPr>
              <a:t>: </a:t>
            </a:r>
            <a:r>
              <a:rPr lang="en-US" dirty="0">
                <a:latin typeface="Calibri Light" pitchFamily="34" charset="0"/>
                <a:cs typeface="Calibri Light" pitchFamily="34" charset="0"/>
              </a:rPr>
              <a:t>Gruparea </a:t>
            </a:r>
            <a:r>
              <a:rPr lang="ro-RO" dirty="0">
                <a:latin typeface="Calibri Light" pitchFamily="34" charset="0"/>
                <a:cs typeface="Calibri Light" pitchFamily="34" charset="0"/>
              </a:rPr>
              <a:t>căților </a:t>
            </a:r>
            <a:r>
              <a:rPr lang="en-US" dirty="0">
                <a:latin typeface="Calibri Light" pitchFamily="34" charset="0"/>
                <a:cs typeface="Calibri Light" pitchFamily="34" charset="0"/>
              </a:rPr>
              <a:t>în funcție de gen și calcularea prețului mediu pentru fiecare gen utilizând funcția de agregare AVG().</a:t>
            </a:r>
          </a:p>
        </p:txBody>
      </p:sp>
    </p:spTree>
    <p:extLst>
      <p:ext uri="{BB962C8B-B14F-4D97-AF65-F5344CB8AC3E}">
        <p14:creationId xmlns:p14="http://schemas.microsoft.com/office/powerpoint/2010/main" val="15262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HAVING</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281184"/>
            <a:ext cx="7940706" cy="4092032"/>
          </a:xfrm>
          <a:prstGeom prst="rect">
            <a:avLst/>
          </a:prstGeom>
        </p:spPr>
      </p:pic>
      <p:sp>
        <p:nvSpPr>
          <p:cNvPr id="7" name="Rectangle 6"/>
          <p:cNvSpPr/>
          <p:nvPr/>
        </p:nvSpPr>
        <p:spPr>
          <a:xfrm>
            <a:off x="827584" y="5632212"/>
            <a:ext cx="7796690" cy="677108"/>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HAVING</a:t>
            </a:r>
            <a:r>
              <a:rPr lang="vi-VN" sz="1900" dirty="0">
                <a:latin typeface="Calibri Light" pitchFamily="34" charset="0"/>
                <a:cs typeface="Calibri Light" pitchFamily="34" charset="0"/>
              </a:rPr>
              <a:t> este folosită pentru a filtra grupurile de date după ce au fost aplicate funcțiile de agregare, cum ar fi SUM(), COUNT(), sau AVG().</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125242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SELECT statement</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427" t="26517" r="9242" b="22697"/>
          <a:stretch/>
        </p:blipFill>
        <p:spPr bwMode="auto">
          <a:xfrm>
            <a:off x="251520" y="3527099"/>
            <a:ext cx="8640960" cy="299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3568" y="1268760"/>
            <a:ext cx="7920880" cy="646331"/>
          </a:xfrm>
          <a:prstGeom prst="rect">
            <a:avLst/>
          </a:prstGeom>
        </p:spPr>
        <p:txBody>
          <a:bodyPr wrap="square">
            <a:spAutoFit/>
          </a:bodyPr>
          <a:lstStyle/>
          <a:p>
            <a:r>
              <a:rPr lang="vi-VN" dirty="0">
                <a:latin typeface="Calibri Light" pitchFamily="34" charset="0"/>
                <a:cs typeface="Calibri Light" pitchFamily="34" charset="0"/>
              </a:rPr>
              <a:t>Instrucțiunea SELECT este utilizată pentru a selecta date dintr-o bază de date.</a:t>
            </a:r>
            <a:r>
              <a:rPr lang="en-US" dirty="0">
                <a:latin typeface="Calibri Light" pitchFamily="34" charset="0"/>
                <a:cs typeface="Calibri Light" pitchFamily="34" charset="0"/>
              </a:rPr>
              <a:t> Sintaxa de baz</a:t>
            </a:r>
            <a:r>
              <a:rPr lang="ro-RO" dirty="0">
                <a:latin typeface="Calibri Light" pitchFamily="34" charset="0"/>
                <a:cs typeface="Calibri Light" pitchFamily="34" charset="0"/>
              </a:rPr>
              <a:t>ă:</a:t>
            </a:r>
            <a:endParaRPr lang="en-US" dirty="0">
              <a:latin typeface="Calibri Light" pitchFamily="34" charset="0"/>
              <a:cs typeface="Calibri Light" pitchFamily="34" charset="0"/>
            </a:endParaRPr>
          </a:p>
        </p:txBody>
      </p:sp>
      <p:sp>
        <p:nvSpPr>
          <p:cNvPr id="13" name="Title 6"/>
          <p:cNvSpPr txBox="1">
            <a:spLocks/>
          </p:cNvSpPr>
          <p:nvPr/>
        </p:nvSpPr>
        <p:spPr>
          <a:xfrm>
            <a:off x="2771800" y="1881035"/>
            <a:ext cx="3168352" cy="1367843"/>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latin typeface="Calibri" pitchFamily="34" charset="0"/>
                <a:ea typeface="+mn-ea"/>
                <a:cs typeface="Calibri" pitchFamily="34" charset="0"/>
              </a:rPr>
              <a:t>SELECT</a:t>
            </a:r>
            <a:r>
              <a:rPr lang="ro-RO" sz="2000" b="1" dirty="0">
                <a:latin typeface="Calibri" pitchFamily="34" charset="0"/>
                <a:ea typeface="+mn-ea"/>
                <a:cs typeface="Calibri" pitchFamily="34" charset="0"/>
              </a:rPr>
              <a:t> </a:t>
            </a:r>
            <a:r>
              <a:rPr lang="en-US" sz="2000" b="1" dirty="0">
                <a:solidFill>
                  <a:schemeClr val="accent5">
                    <a:lumMod val="75000"/>
                  </a:schemeClr>
                </a:solidFill>
                <a:latin typeface="Calibri" pitchFamily="34" charset="0"/>
                <a:ea typeface="+mn-ea"/>
                <a:cs typeface="Calibri" pitchFamily="34" charset="0"/>
              </a:rPr>
              <a:t>select_list</a:t>
            </a:r>
            <a:endParaRPr lang="ro-RO" sz="2000" b="1" dirty="0">
              <a:solidFill>
                <a:schemeClr val="accent5">
                  <a:lumMod val="75000"/>
                </a:schemeClr>
              </a:solidFill>
              <a:latin typeface="Calibri" pitchFamily="34" charset="0"/>
              <a:ea typeface="+mn-ea"/>
              <a:cs typeface="Calibri" pitchFamily="34" charset="0"/>
            </a:endParaRPr>
          </a:p>
          <a:p>
            <a:pPr algn="l"/>
            <a:r>
              <a:rPr lang="ro-RO" sz="2000" b="1" dirty="0">
                <a:latin typeface="Calibri" pitchFamily="34" charset="0"/>
                <a:cs typeface="Calibri" pitchFamily="34" charset="0"/>
              </a:rPr>
              <a:t>FROM </a:t>
            </a:r>
            <a:r>
              <a:rPr lang="en-US" sz="2000" b="1" dirty="0">
                <a:solidFill>
                  <a:schemeClr val="accent5">
                    <a:lumMod val="75000"/>
                  </a:schemeClr>
                </a:solidFill>
                <a:latin typeface="Calibri" pitchFamily="34" charset="0"/>
                <a:cs typeface="Calibri" pitchFamily="34" charset="0"/>
              </a:rPr>
              <a:t>table_source</a:t>
            </a:r>
            <a:br>
              <a:rPr lang="ro-RO" sz="2000" b="1" dirty="0">
                <a:solidFill>
                  <a:schemeClr val="accent5">
                    <a:lumMod val="75000"/>
                  </a:schemeClr>
                </a:solidFill>
                <a:latin typeface="Calibri" pitchFamily="34" charset="0"/>
                <a:cs typeface="Calibri" pitchFamily="34" charset="0"/>
              </a:rPr>
            </a:br>
            <a:r>
              <a:rPr lang="en-US" sz="2000" b="1" dirty="0">
                <a:latin typeface="Calibri" pitchFamily="34" charset="0"/>
                <a:cs typeface="Calibri" pitchFamily="34" charset="0"/>
              </a:rPr>
              <a:t>[WHERE</a:t>
            </a:r>
            <a:r>
              <a:rPr lang="ro-RO" sz="2000" b="1" dirty="0">
                <a:latin typeface="Calibri" pitchFamily="34" charset="0"/>
                <a:cs typeface="Calibri" pitchFamily="34" charset="0"/>
              </a:rPr>
              <a:t> </a:t>
            </a:r>
            <a:r>
              <a:rPr lang="en-US" sz="2000" b="1" dirty="0">
                <a:solidFill>
                  <a:schemeClr val="accent5">
                    <a:lumMod val="75000"/>
                  </a:schemeClr>
                </a:solidFill>
                <a:latin typeface="Calibri" pitchFamily="34" charset="0"/>
                <a:cs typeface="Calibri" pitchFamily="34" charset="0"/>
              </a:rPr>
              <a:t>search_condition</a:t>
            </a:r>
            <a:r>
              <a:rPr lang="en-US" sz="2000" b="1" dirty="0">
                <a:latin typeface="Calibri" pitchFamily="34" charset="0"/>
                <a:cs typeface="Calibri" pitchFamily="34" charset="0"/>
              </a:rPr>
              <a:t>]</a:t>
            </a:r>
          </a:p>
          <a:p>
            <a:pPr algn="l"/>
            <a:r>
              <a:rPr lang="en-US" sz="2000" b="1" dirty="0">
                <a:latin typeface="Calibri" pitchFamily="34" charset="0"/>
                <a:cs typeface="Calibri" pitchFamily="34" charset="0"/>
              </a:rPr>
              <a:t>[ORDER BY</a:t>
            </a:r>
            <a:r>
              <a:rPr lang="ro-RO" sz="2000" b="1" dirty="0">
                <a:latin typeface="Calibri" pitchFamily="34" charset="0"/>
                <a:cs typeface="Calibri" pitchFamily="34" charset="0"/>
              </a:rPr>
              <a:t> </a:t>
            </a:r>
            <a:r>
              <a:rPr lang="en-US" sz="2000" b="1" dirty="0">
                <a:solidFill>
                  <a:schemeClr val="accent5">
                    <a:lumMod val="75000"/>
                  </a:schemeClr>
                </a:solidFill>
                <a:latin typeface="Calibri" pitchFamily="34" charset="0"/>
                <a:cs typeface="Calibri" pitchFamily="34" charset="0"/>
              </a:rPr>
              <a:t>order_ by_list</a:t>
            </a:r>
            <a:r>
              <a:rPr lang="en-US" sz="2000" b="1" dirty="0">
                <a:latin typeface="Calibri" pitchFamily="34" charset="0"/>
                <a:cs typeface="Calibri" pitchFamily="34" charset="0"/>
              </a:rPr>
              <a:t>]</a:t>
            </a:r>
          </a:p>
        </p:txBody>
      </p:sp>
    </p:spTree>
    <p:extLst>
      <p:ext uri="{BB962C8B-B14F-4D97-AF65-F5344CB8AC3E}">
        <p14:creationId xmlns:p14="http://schemas.microsoft.com/office/powerpoint/2010/main" val="88733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HAVING</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9218" name="Picture 2" descr="SQL COUNT with HAVING"/>
          <p:cNvPicPr>
            <a:picLocks noChangeAspect="1" noChangeArrowheads="1"/>
          </p:cNvPicPr>
          <p:nvPr/>
        </p:nvPicPr>
        <p:blipFill rotWithShape="1">
          <a:blip r:embed="rId2">
            <a:extLst>
              <a:ext uri="{28A0092B-C50C-407E-A947-70E740481C1C}">
                <a14:useLocalDpi xmlns:a14="http://schemas.microsoft.com/office/drawing/2010/main" val="0"/>
              </a:ext>
            </a:extLst>
          </a:blip>
          <a:srcRect l="2664" t="24894" r="2145" b="4174"/>
          <a:stretch/>
        </p:blipFill>
        <p:spPr bwMode="auto">
          <a:xfrm>
            <a:off x="1691680" y="979922"/>
            <a:ext cx="7452320" cy="583345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72008" y="2276872"/>
            <a:ext cx="1907704" cy="1214844"/>
          </a:xfrm>
          <a:prstGeom prst="round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r>
              <a:rPr lang="en-US" sz="1400" b="1" dirty="0"/>
              <a:t> SELECT commission,</a:t>
            </a:r>
          </a:p>
          <a:p>
            <a:r>
              <a:rPr lang="en-US" sz="1400" b="1" dirty="0"/>
              <a:t> COUNT (*)</a:t>
            </a:r>
          </a:p>
          <a:p>
            <a:r>
              <a:rPr lang="en-US" sz="1400" b="1" dirty="0"/>
              <a:t> FROM agents</a:t>
            </a:r>
          </a:p>
          <a:p>
            <a:r>
              <a:rPr lang="en-US" sz="1400" b="1" dirty="0"/>
              <a:t> GROUP BY commission</a:t>
            </a:r>
          </a:p>
          <a:p>
            <a:r>
              <a:rPr lang="en-US" sz="1400" b="1" dirty="0"/>
              <a:t> HAVING COUNT(*) &gt; 3</a:t>
            </a:r>
          </a:p>
        </p:txBody>
      </p:sp>
    </p:spTree>
    <p:extLst>
      <p:ext uri="{BB962C8B-B14F-4D97-AF65-F5344CB8AC3E}">
        <p14:creationId xmlns:p14="http://schemas.microsoft.com/office/powerpoint/2010/main" val="293342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6336704"/>
          </a:xfrm>
        </p:spPr>
        <p:txBody>
          <a:bodyPr>
            <a:noAutofit/>
          </a:bodyPr>
          <a:lstStyle/>
          <a:p>
            <a:pPr algn="l"/>
            <a:r>
              <a:rPr lang="en-US" sz="1600" dirty="0"/>
              <a:t>                       </a:t>
            </a:r>
            <a:r>
              <a:rPr lang="ro-RO" sz="1600" dirty="0"/>
              <a:t>          </a:t>
            </a:r>
            <a:r>
              <a:rPr lang="en-US" sz="1600" dirty="0"/>
              <a:t> </a:t>
            </a:r>
            <a:r>
              <a:rPr lang="ro-RO" sz="1600" dirty="0"/>
              <a:t>                                        </a:t>
            </a:r>
            <a:r>
              <a:rPr lang="en-US" sz="2800" noProof="1"/>
              <a:t>Sarcin</a:t>
            </a:r>
            <a:r>
              <a:rPr lang="ro-RO" sz="2800" noProof="1"/>
              <a:t>ă 3</a:t>
            </a:r>
            <a:r>
              <a:rPr lang="en-US" sz="2800" dirty="0"/>
              <a:t>:</a:t>
            </a:r>
            <a:br>
              <a:rPr lang="ro-RO" sz="2800" dirty="0"/>
            </a:br>
            <a:br>
              <a:rPr lang="en-US" sz="700" dirty="0"/>
            </a:br>
            <a:r>
              <a:rPr lang="vi-VN" sz="2000" dirty="0">
                <a:latin typeface="Calibri Light" pitchFamily="34" charset="0"/>
                <a:cs typeface="Calibri Light" pitchFamily="34" charset="0"/>
              </a:rPr>
              <a:t>1)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grupează scorurile în funcție de joc (</a:t>
            </a:r>
            <a:r>
              <a:rPr lang="vi-VN" sz="2000" b="1" dirty="0">
                <a:latin typeface="Calibri" pitchFamily="34" charset="0"/>
                <a:cs typeface="Calibri" pitchFamily="34" charset="0"/>
              </a:rPr>
              <a:t>GameID</a:t>
            </a:r>
            <a:r>
              <a:rPr lang="vi-VN" sz="2000" dirty="0">
                <a:latin typeface="Calibri Light" pitchFamily="34" charset="0"/>
                <a:cs typeface="Calibri Light" pitchFamily="34" charset="0"/>
              </a:rPr>
              <a:t>) și numără câți jucători au jucat fiecare joc. Redenumește noua coloană ca </a:t>
            </a:r>
            <a:r>
              <a:rPr lang="vi-VN" sz="2000" dirty="0">
                <a:effectLst>
                  <a:outerShdw blurRad="38100" dist="38100" dir="2700000" algn="tl">
                    <a:srgbClr val="000000">
                      <a:alpha val="43137"/>
                    </a:srgbClr>
                  </a:outerShdw>
                </a:effectLst>
                <a:latin typeface="Calibri Light" pitchFamily="34" charset="0"/>
                <a:cs typeface="Calibri Light" pitchFamily="34" charset="0"/>
              </a:rPr>
              <a:t>PlayerCount</a:t>
            </a:r>
            <a:r>
              <a:rPr lang="vi-VN" sz="2000" dirty="0">
                <a:latin typeface="Calibri Light" pitchFamily="34" charset="0"/>
                <a:cs typeface="Calibri Light" pitchFamily="34" charset="0"/>
              </a:rPr>
              <a:t>.</a:t>
            </a:r>
            <a:br>
              <a:rPr lang="ro-RO" sz="20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000" dirty="0">
                <a:latin typeface="Calibri Light" pitchFamily="34" charset="0"/>
                <a:cs typeface="Calibri Light" pitchFamily="34" charset="0"/>
              </a:rPr>
              <a:t>2)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grupează scorurile în funcție de joc (</a:t>
            </a:r>
            <a:r>
              <a:rPr lang="vi-VN" sz="2000" b="1" dirty="0">
                <a:latin typeface="Calibri" pitchFamily="34" charset="0"/>
                <a:cs typeface="Calibri" pitchFamily="34" charset="0"/>
              </a:rPr>
              <a:t>GameID</a:t>
            </a:r>
            <a:r>
              <a:rPr lang="vi-VN" sz="2000" dirty="0">
                <a:latin typeface="Calibri Light" pitchFamily="34" charset="0"/>
                <a:cs typeface="Calibri Light" pitchFamily="34" charset="0"/>
              </a:rPr>
              <a:t>) și calculează timpul total jucat de toți jucătorii pentru fiecare joc. Redenumește noua coloană ca </a:t>
            </a:r>
            <a:r>
              <a:rPr lang="vi-VN" sz="2000" dirty="0">
                <a:effectLst>
                  <a:outerShdw blurRad="38100" dist="38100" dir="2700000" algn="tl">
                    <a:srgbClr val="000000">
                      <a:alpha val="43137"/>
                    </a:srgbClr>
                  </a:outerShdw>
                </a:effectLst>
                <a:latin typeface="Calibri Light" pitchFamily="34" charset="0"/>
                <a:cs typeface="Calibri Light" pitchFamily="34" charset="0"/>
              </a:rPr>
              <a:t>TotalTimePlayed</a:t>
            </a:r>
            <a:r>
              <a:rPr lang="vi-VN" sz="2000" dirty="0">
                <a:latin typeface="Calibri Light" pitchFamily="34" charset="0"/>
                <a:cs typeface="Calibri Light" pitchFamily="34" charset="0"/>
              </a:rPr>
              <a:t>.</a:t>
            </a:r>
            <a:br>
              <a:rPr lang="ro-RO" sz="20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000" dirty="0">
                <a:latin typeface="Calibri Light" pitchFamily="34" charset="0"/>
                <a:cs typeface="Calibri Light" pitchFamily="34" charset="0"/>
              </a:rPr>
              <a:t>3)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grupează scorurile în funcție de joc (</a:t>
            </a:r>
            <a:r>
              <a:rPr lang="vi-VN" sz="2000" b="1" dirty="0">
                <a:latin typeface="Calibri" pitchFamily="34" charset="0"/>
                <a:cs typeface="Calibri" pitchFamily="34" charset="0"/>
              </a:rPr>
              <a:t>GameID</a:t>
            </a:r>
            <a:r>
              <a:rPr lang="vi-VN" sz="2000" dirty="0">
                <a:latin typeface="Calibri Light" pitchFamily="34" charset="0"/>
                <a:cs typeface="Calibri Light" pitchFamily="34" charset="0"/>
              </a:rPr>
              <a:t>) și calculează scorul mediu pentru fiecare joc. Redenumește noua coloană ca </a:t>
            </a:r>
            <a:r>
              <a:rPr lang="vi-VN" sz="2000" dirty="0">
                <a:effectLst>
                  <a:outerShdw blurRad="38100" dist="38100" dir="2700000" algn="tl">
                    <a:srgbClr val="000000">
                      <a:alpha val="43137"/>
                    </a:srgbClr>
                  </a:outerShdw>
                </a:effectLst>
                <a:latin typeface="Calibri Light" pitchFamily="34" charset="0"/>
                <a:cs typeface="Calibri Light" pitchFamily="34" charset="0"/>
              </a:rPr>
              <a:t>AverageScore</a:t>
            </a:r>
            <a:r>
              <a:rPr lang="vi-VN" sz="2000" dirty="0">
                <a:latin typeface="Calibri Light" pitchFamily="34" charset="0"/>
                <a:cs typeface="Calibri Light" pitchFamily="34" charset="0"/>
              </a:rPr>
              <a:t>.</a:t>
            </a:r>
            <a:br>
              <a:rPr lang="ro-RO" sz="20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000" dirty="0">
                <a:latin typeface="Calibri Light" pitchFamily="34" charset="0"/>
                <a:cs typeface="Calibri Light" pitchFamily="34" charset="0"/>
              </a:rPr>
              <a:t>4)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grupează scorurile în funcție de joc (</a:t>
            </a:r>
            <a:r>
              <a:rPr lang="vi-VN" sz="2000" b="1" dirty="0">
                <a:latin typeface="Calibri" pitchFamily="34" charset="0"/>
                <a:cs typeface="Calibri" pitchFamily="34" charset="0"/>
              </a:rPr>
              <a:t>GameID</a:t>
            </a:r>
            <a:r>
              <a:rPr lang="vi-VN" sz="2000" dirty="0">
                <a:latin typeface="Calibri Light" pitchFamily="34" charset="0"/>
                <a:cs typeface="Calibri Light" pitchFamily="34" charset="0"/>
              </a:rPr>
              <a:t>) și calculează scorul maxim și minim pentru fiecare joc. Redenumește coloanele ca </a:t>
            </a:r>
            <a:r>
              <a:rPr lang="vi-VN" sz="2000" dirty="0">
                <a:effectLst>
                  <a:outerShdw blurRad="38100" dist="38100" dir="2700000" algn="tl">
                    <a:srgbClr val="000000">
                      <a:alpha val="43137"/>
                    </a:srgbClr>
                  </a:outerShdw>
                </a:effectLst>
                <a:latin typeface="Calibri Light" pitchFamily="34" charset="0"/>
                <a:cs typeface="Calibri Light" pitchFamily="34" charset="0"/>
              </a:rPr>
              <a:t>MaxScore</a:t>
            </a:r>
            <a:r>
              <a:rPr lang="vi-VN" sz="2000" dirty="0">
                <a:latin typeface="Calibri Light" pitchFamily="34" charset="0"/>
                <a:cs typeface="Calibri Light" pitchFamily="34" charset="0"/>
              </a:rPr>
              <a:t> și </a:t>
            </a:r>
            <a:r>
              <a:rPr lang="vi-VN" sz="2000" dirty="0">
                <a:effectLst>
                  <a:outerShdw blurRad="38100" dist="38100" dir="2700000" algn="tl">
                    <a:srgbClr val="000000">
                      <a:alpha val="43137"/>
                    </a:srgbClr>
                  </a:outerShdw>
                </a:effectLst>
                <a:latin typeface="Calibri Light" pitchFamily="34" charset="0"/>
                <a:cs typeface="Calibri Light" pitchFamily="34" charset="0"/>
              </a:rPr>
              <a:t>MinScore</a:t>
            </a:r>
            <a:r>
              <a:rPr lang="vi-VN" sz="2000" dirty="0">
                <a:latin typeface="Calibri Light" pitchFamily="34" charset="0"/>
                <a:cs typeface="Calibri Light" pitchFamily="34" charset="0"/>
              </a:rPr>
              <a:t>.</a:t>
            </a:r>
            <a:br>
              <a:rPr lang="ro-RO" sz="20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000" dirty="0">
                <a:latin typeface="Calibri Light" pitchFamily="34" charset="0"/>
                <a:cs typeface="Calibri Light" pitchFamily="34" charset="0"/>
              </a:rPr>
              <a:t>5)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grupează scorurile în funcție de joc (</a:t>
            </a:r>
            <a:r>
              <a:rPr lang="vi-VN" sz="2000" b="1" dirty="0">
                <a:latin typeface="Calibri" pitchFamily="34" charset="0"/>
                <a:cs typeface="Calibri" pitchFamily="34" charset="0"/>
              </a:rPr>
              <a:t>GameID</a:t>
            </a:r>
            <a:r>
              <a:rPr lang="vi-VN" sz="2000" dirty="0">
                <a:latin typeface="Calibri Light" pitchFamily="34" charset="0"/>
                <a:cs typeface="Calibri Light" pitchFamily="34" charset="0"/>
              </a:rPr>
              <a:t>) și afișează doar jocurile care au avut un timp total jucat mai mare de 10 ore. Redenumește noua coloană ca T</a:t>
            </a:r>
            <a:r>
              <a:rPr lang="vi-VN" sz="2000" dirty="0">
                <a:effectLst>
                  <a:outerShdw blurRad="38100" dist="38100" dir="2700000" algn="tl">
                    <a:srgbClr val="000000">
                      <a:alpha val="43137"/>
                    </a:srgbClr>
                  </a:outerShdw>
                </a:effectLst>
                <a:latin typeface="Calibri Light" pitchFamily="34" charset="0"/>
                <a:cs typeface="Calibri Light" pitchFamily="34" charset="0"/>
              </a:rPr>
              <a:t>otalTimePlayed</a:t>
            </a:r>
            <a:r>
              <a:rPr lang="vi-VN" sz="2000" dirty="0">
                <a:latin typeface="Calibri Light" pitchFamily="34" charset="0"/>
                <a:cs typeface="Calibri Light" pitchFamily="34" charset="0"/>
              </a:rPr>
              <a:t>.</a:t>
            </a:r>
            <a:br>
              <a:rPr lang="ro-RO" sz="2000" dirty="0">
                <a:latin typeface="Calibri Light" pitchFamily="34" charset="0"/>
                <a:cs typeface="Calibri Light" pitchFamily="34" charset="0"/>
              </a:rPr>
            </a:br>
            <a:br>
              <a:rPr lang="vi-VN" sz="1000" dirty="0">
                <a:latin typeface="Calibri Light" pitchFamily="34" charset="0"/>
                <a:cs typeface="Calibri Light" pitchFamily="34" charset="0"/>
              </a:rPr>
            </a:br>
            <a:r>
              <a:rPr lang="vi-VN" sz="2000" dirty="0">
                <a:latin typeface="Calibri Light" pitchFamily="34" charset="0"/>
                <a:cs typeface="Calibri Light" pitchFamily="34" charset="0"/>
              </a:rPr>
              <a:t>6)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grupează scorurile în funcție de joc (</a:t>
            </a:r>
            <a:r>
              <a:rPr lang="vi-VN" sz="2000" b="1" dirty="0">
                <a:latin typeface="Calibri" pitchFamily="34" charset="0"/>
                <a:cs typeface="Calibri" pitchFamily="34" charset="0"/>
              </a:rPr>
              <a:t>GameID</a:t>
            </a:r>
            <a:r>
              <a:rPr lang="vi-VN" sz="2000" dirty="0">
                <a:latin typeface="Calibri Light" pitchFamily="34" charset="0"/>
                <a:cs typeface="Calibri Light" pitchFamily="34" charset="0"/>
              </a:rPr>
              <a:t>) și afișează doar jocurile care au avut cel puțin 2 jucători. Redenumește noua coloană ca </a:t>
            </a:r>
            <a:r>
              <a:rPr lang="vi-VN" sz="2000" dirty="0">
                <a:effectLst>
                  <a:outerShdw blurRad="38100" dist="38100" dir="2700000" algn="tl">
                    <a:srgbClr val="000000">
                      <a:alpha val="43137"/>
                    </a:srgbClr>
                  </a:outerShdw>
                </a:effectLst>
                <a:latin typeface="Calibri Light" pitchFamily="34" charset="0"/>
                <a:cs typeface="Calibri Light" pitchFamily="34" charset="0"/>
              </a:rPr>
              <a:t>PlayerCount</a:t>
            </a:r>
            <a:r>
              <a:rPr lang="vi-VN" sz="2000" dirty="0">
                <a:latin typeface="Calibri Light" pitchFamily="34" charset="0"/>
                <a:cs typeface="Calibri Light" pitchFamily="34" charset="0"/>
              </a:rPr>
              <a:t>.</a:t>
            </a:r>
          </a:p>
        </p:txBody>
      </p:sp>
    </p:spTree>
    <p:extLst>
      <p:ext uri="{BB962C8B-B14F-4D97-AF65-F5344CB8AC3E}">
        <p14:creationId xmlns:p14="http://schemas.microsoft.com/office/powerpoint/2010/main" val="1181100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7883" y="1330544"/>
            <a:ext cx="7894006" cy="769441"/>
          </a:xfrm>
          <a:prstGeom prst="rect">
            <a:avLst/>
          </a:prstGeom>
        </p:spPr>
        <p:txBody>
          <a:bodyPr wrap="square">
            <a:spAutoFit/>
          </a:bodyPr>
          <a:lstStyle/>
          <a:p>
            <a:r>
              <a:rPr lang="en-US" sz="2200" dirty="0">
                <a:latin typeface="Calibri Light" pitchFamily="34" charset="0"/>
                <a:ea typeface="+mj-ea"/>
                <a:cs typeface="Calibri Light" pitchFamily="34" charset="0"/>
              </a:rPr>
              <a:t>1. </a:t>
            </a:r>
            <a:r>
              <a:rPr lang="ro-RO" sz="2200" dirty="0">
                <a:latin typeface="Calibri Light" pitchFamily="34" charset="0"/>
                <a:ea typeface="+mj-ea"/>
                <a:cs typeface="Calibri Light" pitchFamily="34" charset="0"/>
              </a:rPr>
              <a:t>Creează o interogare SQL care să afișeze următoarele informații despre coloana </a:t>
            </a:r>
            <a:r>
              <a:rPr lang="en-US" sz="2200" b="1" dirty="0">
                <a:latin typeface="Calibri" pitchFamily="34" charset="0"/>
                <a:ea typeface="+mj-ea"/>
                <a:cs typeface="Calibri" pitchFamily="34" charset="0"/>
              </a:rPr>
              <a:t>population </a:t>
            </a:r>
            <a:r>
              <a:rPr lang="ro-RO" sz="2200" dirty="0">
                <a:latin typeface="Calibri Light" pitchFamily="34" charset="0"/>
                <a:ea typeface="+mj-ea"/>
                <a:cs typeface="Calibri Light" pitchFamily="34" charset="0"/>
              </a:rPr>
              <a:t>din tabela </a:t>
            </a:r>
            <a:r>
              <a:rPr lang="ro-RO" sz="2200" dirty="0">
                <a:latin typeface="Calibri" pitchFamily="34" charset="0"/>
                <a:ea typeface="+mj-ea"/>
                <a:cs typeface="Calibri" pitchFamily="34" charset="0"/>
              </a:rPr>
              <a:t>world</a:t>
            </a:r>
            <a:r>
              <a:rPr lang="ro-RO" sz="2200" dirty="0">
                <a:latin typeface="Calibri Light" pitchFamily="34" charset="0"/>
                <a:ea typeface="+mj-ea"/>
                <a:cs typeface="Calibri Light" pitchFamily="34" charset="0"/>
              </a:rPr>
              <a:t>:</a:t>
            </a:r>
            <a:endParaRPr lang="en-US" sz="2200" dirty="0">
              <a:latin typeface="Calibri Light" pitchFamily="34" charset="0"/>
              <a:ea typeface="+mj-ea"/>
              <a:cs typeface="Calibri Light" pitchFamily="34" charset="0"/>
            </a:endParaRPr>
          </a:p>
        </p:txBody>
      </p:sp>
      <p:sp>
        <p:nvSpPr>
          <p:cNvPr id="7" name="Rectangle 6"/>
          <p:cNvSpPr/>
          <p:nvPr/>
        </p:nvSpPr>
        <p:spPr>
          <a:xfrm>
            <a:off x="539551" y="476672"/>
            <a:ext cx="7770553" cy="954107"/>
          </a:xfrm>
          <a:prstGeom prst="rect">
            <a:avLst/>
          </a:prstGeom>
        </p:spPr>
        <p:txBody>
          <a:bodyPr wrap="square">
            <a:spAutoFit/>
          </a:bodyPr>
          <a:lstStyle/>
          <a:p>
            <a:pPr algn="ctr"/>
            <a:r>
              <a:rPr lang="ro-RO" sz="1100" dirty="0"/>
              <a:t> </a:t>
            </a:r>
            <a:r>
              <a:rPr lang="en-US" sz="2800" noProof="1">
                <a:latin typeface="+mj-lt"/>
                <a:ea typeface="+mj-ea"/>
                <a:cs typeface="+mj-cs"/>
              </a:rPr>
              <a:t>Sarcin</a:t>
            </a:r>
            <a:r>
              <a:rPr lang="ro-RO" sz="2800" noProof="1">
                <a:latin typeface="+mj-lt"/>
                <a:ea typeface="+mj-ea"/>
                <a:cs typeface="+mj-cs"/>
              </a:rPr>
              <a:t>ă </a:t>
            </a:r>
            <a:r>
              <a:rPr lang="en-US" sz="2800" noProof="1">
                <a:latin typeface="+mj-lt"/>
                <a:ea typeface="+mj-ea"/>
                <a:cs typeface="+mj-cs"/>
              </a:rPr>
              <a:t>4</a:t>
            </a:r>
            <a:r>
              <a:rPr lang="en-US" sz="2800" dirty="0">
                <a:latin typeface="+mj-lt"/>
                <a:ea typeface="+mj-ea"/>
                <a:cs typeface="+mj-cs"/>
              </a:rPr>
              <a:t>:</a:t>
            </a:r>
            <a:br>
              <a:rPr lang="ro-RO" sz="2800" dirty="0">
                <a:latin typeface="+mj-lt"/>
                <a:ea typeface="+mj-ea"/>
                <a:cs typeface="+mj-cs"/>
              </a:rPr>
            </a:br>
            <a:endParaRPr lang="en-US" sz="2800" dirty="0">
              <a:latin typeface="+mj-lt"/>
              <a:ea typeface="+mj-ea"/>
              <a:cs typeface="+mj-cs"/>
            </a:endParaRPr>
          </a:p>
        </p:txBody>
      </p:sp>
      <p:pic>
        <p:nvPicPr>
          <p:cNvPr id="8" name="Picture 7"/>
          <p:cNvPicPr/>
          <p:nvPr/>
        </p:nvPicPr>
        <p:blipFill rotWithShape="1">
          <a:blip r:embed="rId2"/>
          <a:srcRect l="22294" t="54495" r="3293" b="28257"/>
          <a:stretch/>
        </p:blipFill>
        <p:spPr bwMode="auto">
          <a:xfrm>
            <a:off x="447294" y="4903564"/>
            <a:ext cx="8020347" cy="104571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1" name="Rectangle 10"/>
          <p:cNvSpPr/>
          <p:nvPr/>
        </p:nvSpPr>
        <p:spPr>
          <a:xfrm>
            <a:off x="416099" y="3789040"/>
            <a:ext cx="7894006" cy="769441"/>
          </a:xfrm>
          <a:prstGeom prst="rect">
            <a:avLst/>
          </a:prstGeom>
        </p:spPr>
        <p:txBody>
          <a:bodyPr wrap="square">
            <a:spAutoFit/>
          </a:bodyPr>
          <a:lstStyle/>
          <a:p>
            <a:pPr lvl="0" fontAlgn="base">
              <a:spcBef>
                <a:spcPct val="0"/>
              </a:spcBef>
              <a:spcAft>
                <a:spcPct val="0"/>
              </a:spcAft>
            </a:pPr>
            <a:r>
              <a:rPr lang="en-US" sz="2200" dirty="0">
                <a:latin typeface="Calibri Light" pitchFamily="34" charset="0"/>
                <a:ea typeface="+mj-ea"/>
                <a:cs typeface="Calibri Light" pitchFamily="34" charset="0"/>
              </a:rPr>
              <a:t>2. Grupați datele din tabelul </a:t>
            </a:r>
            <a:r>
              <a:rPr lang="en-US" sz="2200" dirty="0">
                <a:latin typeface="Calibri" pitchFamily="34" charset="0"/>
                <a:ea typeface="+mj-ea"/>
                <a:cs typeface="Calibri" pitchFamily="34" charset="0"/>
              </a:rPr>
              <a:t>world</a:t>
            </a:r>
            <a:r>
              <a:rPr lang="en-US" sz="2200" dirty="0">
                <a:latin typeface="Calibri Light" pitchFamily="34" charset="0"/>
                <a:ea typeface="+mj-ea"/>
                <a:cs typeface="Calibri Light" pitchFamily="34" charset="0"/>
              </a:rPr>
              <a:t> în funcție de continente și afișați următoarele informații despre coloana </a:t>
            </a:r>
            <a:r>
              <a:rPr lang="en-US" sz="2200" b="1" dirty="0">
                <a:latin typeface="Calibri" pitchFamily="34" charset="0"/>
                <a:ea typeface="+mj-ea"/>
                <a:cs typeface="Calibri" pitchFamily="34" charset="0"/>
              </a:rPr>
              <a:t>gdp</a:t>
            </a:r>
            <a:r>
              <a:rPr lang="en-US" sz="2200" dirty="0">
                <a:latin typeface="Calibri Light" pitchFamily="34" charset="0"/>
                <a:ea typeface="+mj-ea"/>
                <a:cs typeface="Calibri Light" pitchFamily="34" charset="0"/>
              </a:rPr>
              <a:t> pentru fiecare continent: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035" t="60860" r="55567" b="33530"/>
          <a:stretch/>
        </p:blipFill>
        <p:spPr bwMode="auto">
          <a:xfrm>
            <a:off x="244997" y="2410006"/>
            <a:ext cx="8424937" cy="4102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7221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INNER JOIN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54" t="38451" r="37516" b="21381"/>
          <a:stretch/>
        </p:blipFill>
        <p:spPr bwMode="auto">
          <a:xfrm>
            <a:off x="545366" y="1052736"/>
            <a:ext cx="8059081" cy="4800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89382" y="5877272"/>
            <a:ext cx="8059082" cy="677108"/>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INNER JOIN </a:t>
            </a:r>
            <a:r>
              <a:rPr lang="vi-VN" sz="1900" dirty="0">
                <a:latin typeface="Calibri Light" pitchFamily="34" charset="0"/>
                <a:cs typeface="Calibri Light" pitchFamily="34" charset="0"/>
              </a:rPr>
              <a:t>returnează doar rândurile care au valori corespunzătoare în ambele tabele implicate în join, bazate pe o condiție comună între ele.</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19904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LEFT OUTER JOIN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821" t="48097" r="36875" b="25533"/>
          <a:stretch/>
        </p:blipFill>
        <p:spPr bwMode="auto">
          <a:xfrm>
            <a:off x="611560" y="980729"/>
            <a:ext cx="7920880" cy="306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11560" y="5817977"/>
            <a:ext cx="7992888" cy="969496"/>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LEFT JOIN </a:t>
            </a:r>
            <a:r>
              <a:rPr lang="vi-VN" sz="1900" dirty="0">
                <a:latin typeface="Calibri Light" pitchFamily="34" charset="0"/>
                <a:cs typeface="Calibri Light" pitchFamily="34" charset="0"/>
              </a:rPr>
              <a:t>returnează toate rândurile din tabelul din stânga și rândurile corespunzătoare din tabelul din dreapta; dacă nu există o potrivire, valorile din tabelul din dreapta vor fi </a:t>
            </a:r>
            <a:r>
              <a:rPr lang="vi-VN" sz="1900" dirty="0">
                <a:effectLst>
                  <a:outerShdw blurRad="38100" dist="38100" dir="2700000" algn="tl">
                    <a:srgbClr val="000000">
                      <a:alpha val="43137"/>
                    </a:srgbClr>
                  </a:outerShdw>
                </a:effectLst>
                <a:latin typeface="Calibri Light" pitchFamily="34" charset="0"/>
                <a:cs typeface="Calibri Light" pitchFamily="34" charset="0"/>
              </a:rPr>
              <a:t>NULL</a:t>
            </a:r>
            <a:r>
              <a:rPr lang="vi-VN" sz="1900" dirty="0">
                <a:latin typeface="Calibri Light" pitchFamily="34" charset="0"/>
                <a:cs typeface="Calibri Light" pitchFamily="34" charset="0"/>
              </a:rPr>
              <a:t>.</a:t>
            </a:r>
            <a:endParaRPr lang="en-US" sz="1900" dirty="0">
              <a:latin typeface="Calibri Light" pitchFamily="34" charset="0"/>
              <a:cs typeface="Calibri Light" pitchFamily="34" charset="0"/>
            </a:endParaRP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7265" t="78530" r="47236" b="10317"/>
          <a:stretch/>
        </p:blipFill>
        <p:spPr bwMode="auto">
          <a:xfrm>
            <a:off x="2915816" y="4221088"/>
            <a:ext cx="3205053" cy="1297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274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RIGHT OUTER JOIN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053" t="47496" r="30268" b="26089"/>
          <a:stretch/>
        </p:blipFill>
        <p:spPr bwMode="auto">
          <a:xfrm>
            <a:off x="539552" y="980729"/>
            <a:ext cx="8064896" cy="318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11560" y="5817977"/>
            <a:ext cx="8064896" cy="969496"/>
          </a:xfrm>
          <a:prstGeom prst="rect">
            <a:avLst/>
          </a:prstGeom>
        </p:spPr>
        <p:txBody>
          <a:bodyPr wrap="square">
            <a:spAutoFit/>
          </a:bodyPr>
          <a:lstStyle/>
          <a:p>
            <a:r>
              <a:rPr lang="vi-VN" sz="1900" dirty="0">
                <a:latin typeface="Calibri Light" pitchFamily="34" charset="0"/>
                <a:cs typeface="Calibri Light" pitchFamily="34" charset="0"/>
              </a:rPr>
              <a:t>Clauza </a:t>
            </a:r>
            <a:r>
              <a:rPr lang="ro-RO" sz="1900" b="1" dirty="0">
                <a:latin typeface="Calibri" pitchFamily="34" charset="0"/>
                <a:cs typeface="Calibri" pitchFamily="34" charset="0"/>
              </a:rPr>
              <a:t>RIGHT</a:t>
            </a:r>
            <a:r>
              <a:rPr lang="vi-VN" sz="1900" b="1" dirty="0">
                <a:latin typeface="Calibri" pitchFamily="34" charset="0"/>
                <a:cs typeface="Calibri" pitchFamily="34" charset="0"/>
              </a:rPr>
              <a:t> JOIN </a:t>
            </a:r>
            <a:r>
              <a:rPr lang="vi-VN" sz="1900" dirty="0">
                <a:latin typeface="Calibri Light" pitchFamily="34" charset="0"/>
                <a:cs typeface="Calibri Light" pitchFamily="34" charset="0"/>
              </a:rPr>
              <a:t>returnează toate rândurile din tabelul din </a:t>
            </a:r>
            <a:r>
              <a:rPr lang="ro-RO" sz="1900" dirty="0">
                <a:latin typeface="Calibri Light" pitchFamily="34" charset="0"/>
                <a:cs typeface="Calibri Light" pitchFamily="34" charset="0"/>
              </a:rPr>
              <a:t>dreapta </a:t>
            </a:r>
            <a:r>
              <a:rPr lang="vi-VN" sz="1900" dirty="0">
                <a:latin typeface="Calibri Light" pitchFamily="34" charset="0"/>
                <a:cs typeface="Calibri Light" pitchFamily="34" charset="0"/>
              </a:rPr>
              <a:t>și rândurile corespunzătoare din tabelul din </a:t>
            </a:r>
            <a:r>
              <a:rPr lang="ro-RO" sz="1900" dirty="0">
                <a:latin typeface="Calibri Light" pitchFamily="34" charset="0"/>
                <a:cs typeface="Calibri Light" pitchFamily="34" charset="0"/>
              </a:rPr>
              <a:t>stânga</a:t>
            </a:r>
            <a:r>
              <a:rPr lang="vi-VN" sz="1900" dirty="0">
                <a:latin typeface="Calibri Light" pitchFamily="34" charset="0"/>
                <a:cs typeface="Calibri Light" pitchFamily="34" charset="0"/>
              </a:rPr>
              <a:t>; dacă nu există o potrivire, valorile din tabelul din </a:t>
            </a:r>
            <a:r>
              <a:rPr lang="ro-RO" sz="1900" dirty="0">
                <a:latin typeface="Calibri Light" pitchFamily="34" charset="0"/>
                <a:cs typeface="Calibri Light" pitchFamily="34" charset="0"/>
              </a:rPr>
              <a:t>stânga </a:t>
            </a:r>
            <a:r>
              <a:rPr lang="vi-VN" sz="1900" dirty="0">
                <a:latin typeface="Calibri Light" pitchFamily="34" charset="0"/>
                <a:cs typeface="Calibri Light" pitchFamily="34" charset="0"/>
              </a:rPr>
              <a:t>vor fi </a:t>
            </a:r>
            <a:r>
              <a:rPr lang="vi-VN" sz="1900" dirty="0">
                <a:effectLst>
                  <a:outerShdw blurRad="38100" dist="38100" dir="2700000" algn="tl">
                    <a:srgbClr val="000000">
                      <a:alpha val="43137"/>
                    </a:srgbClr>
                  </a:outerShdw>
                </a:effectLst>
                <a:latin typeface="Calibri Light" pitchFamily="34" charset="0"/>
                <a:cs typeface="Calibri Light" pitchFamily="34" charset="0"/>
              </a:rPr>
              <a:t>NULL</a:t>
            </a:r>
            <a:r>
              <a:rPr lang="vi-VN" sz="1900" dirty="0">
                <a:latin typeface="Calibri Light" pitchFamily="34" charset="0"/>
                <a:cs typeface="Calibri Light" pitchFamily="34" charset="0"/>
              </a:rPr>
              <a:t>.</a:t>
            </a:r>
            <a:endParaRPr lang="en-US" sz="1900" dirty="0">
              <a:latin typeface="Calibri Light" pitchFamily="34" charset="0"/>
              <a:cs typeface="Calibri Light" pitchFamily="34"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028" t="77324" r="40363" b="10952"/>
          <a:stretch/>
        </p:blipFill>
        <p:spPr bwMode="auto">
          <a:xfrm>
            <a:off x="3102796" y="4293096"/>
            <a:ext cx="3341035" cy="141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45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FULL OUTER JOIN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29" t="44010" r="30268" b="12380"/>
          <a:stretch/>
        </p:blipFill>
        <p:spPr bwMode="auto">
          <a:xfrm>
            <a:off x="611560" y="1116732"/>
            <a:ext cx="7920880" cy="5072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9552" y="6093296"/>
            <a:ext cx="8064896" cy="677108"/>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FULL JOIN </a:t>
            </a:r>
            <a:r>
              <a:rPr lang="vi-VN" sz="1900" dirty="0">
                <a:latin typeface="Calibri Light" pitchFamily="34" charset="0"/>
                <a:cs typeface="Calibri Light" pitchFamily="34" charset="0"/>
              </a:rPr>
              <a:t>returnează toate rândurile din ambele tabele, inclusiv cele fără potriviri, completând cu </a:t>
            </a:r>
            <a:r>
              <a:rPr lang="vi-VN" sz="1900" dirty="0">
                <a:effectLst>
                  <a:outerShdw blurRad="38100" dist="38100" dir="2700000" algn="tl">
                    <a:srgbClr val="000000">
                      <a:alpha val="43137"/>
                    </a:srgbClr>
                  </a:outerShdw>
                </a:effectLst>
                <a:latin typeface="Calibri Light" pitchFamily="34" charset="0"/>
                <a:cs typeface="Calibri Light" pitchFamily="34" charset="0"/>
              </a:rPr>
              <a:t>NULL</a:t>
            </a:r>
            <a:r>
              <a:rPr lang="vi-VN" sz="1900" dirty="0">
                <a:latin typeface="Calibri Light" pitchFamily="34" charset="0"/>
                <a:cs typeface="Calibri Light" pitchFamily="34" charset="0"/>
              </a:rPr>
              <a:t> valorile lipsă din tabelul care nu are corespondent.</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53560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CROSS JOIN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61" t="51051" r="50000" b="12222"/>
          <a:stretch/>
        </p:blipFill>
        <p:spPr bwMode="auto">
          <a:xfrm>
            <a:off x="539552" y="1412776"/>
            <a:ext cx="469713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5364088" y="2646575"/>
            <a:ext cx="57606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6497" t="47516" r="31696" b="14762"/>
          <a:stretch/>
        </p:blipFill>
        <p:spPr bwMode="auto">
          <a:xfrm>
            <a:off x="5974602" y="980728"/>
            <a:ext cx="264446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5807005"/>
            <a:ext cx="8208912" cy="677108"/>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CROSS JOIN </a:t>
            </a:r>
            <a:r>
              <a:rPr lang="vi-VN" sz="1900" dirty="0">
                <a:latin typeface="Calibri Light" pitchFamily="34" charset="0"/>
                <a:cs typeface="Calibri Light" pitchFamily="34" charset="0"/>
              </a:rPr>
              <a:t>returnează produsul cartezian al celor două tabele, combinând fiecare rând din primul tabel cu fiecare rând din al doilea tabel</a:t>
            </a:r>
            <a:r>
              <a:rPr lang="vi-VN" dirty="0"/>
              <a:t>.</a:t>
            </a:r>
            <a:endParaRPr lang="en-US" dirty="0"/>
          </a:p>
        </p:txBody>
      </p:sp>
    </p:spTree>
    <p:extLst>
      <p:ext uri="{BB962C8B-B14F-4D97-AF65-F5344CB8AC3E}">
        <p14:creationId xmlns:p14="http://schemas.microsoft.com/office/powerpoint/2010/main" val="2334182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6336704"/>
          </a:xfrm>
        </p:spPr>
        <p:txBody>
          <a:bodyPr>
            <a:noAutofit/>
          </a:bodyPr>
          <a:lstStyle/>
          <a:p>
            <a:pPr algn="l"/>
            <a:r>
              <a:rPr lang="en-US" sz="1600" dirty="0"/>
              <a:t>                       </a:t>
            </a:r>
            <a:r>
              <a:rPr lang="ro-RO" sz="1600" dirty="0"/>
              <a:t>          </a:t>
            </a:r>
            <a:r>
              <a:rPr lang="en-US" sz="1600" dirty="0"/>
              <a:t> </a:t>
            </a:r>
            <a:r>
              <a:rPr lang="ro-RO" sz="1600" dirty="0"/>
              <a:t>                                        </a:t>
            </a:r>
            <a:r>
              <a:rPr lang="en-US" sz="2800" noProof="1"/>
              <a:t>Sarcin</a:t>
            </a:r>
            <a:r>
              <a:rPr lang="ro-RO" sz="2800" noProof="1"/>
              <a:t>ă 4</a:t>
            </a:r>
            <a:r>
              <a:rPr lang="en-US" sz="2800" dirty="0"/>
              <a:t>:</a:t>
            </a:r>
            <a:br>
              <a:rPr lang="ro-RO" sz="2800" dirty="0"/>
            </a:br>
            <a:br>
              <a:rPr lang="en-US" sz="700" dirty="0"/>
            </a:br>
            <a:br>
              <a:rPr lang="ro-RO" sz="700" dirty="0"/>
            </a:br>
            <a:r>
              <a:rPr lang="vi-VN" sz="2000" dirty="0">
                <a:latin typeface="Calibri Light" pitchFamily="34" charset="0"/>
                <a:cs typeface="Calibri Light" pitchFamily="34" charset="0"/>
              </a:rPr>
              <a:t>1) Selectează numele jucătorilor (</a:t>
            </a:r>
            <a:r>
              <a:rPr lang="vi-VN" sz="2000" b="1" dirty="0">
                <a:latin typeface="Calibri" pitchFamily="34" charset="0"/>
                <a:cs typeface="Calibri" pitchFamily="34" charset="0"/>
              </a:rPr>
              <a:t>PlayerName</a:t>
            </a:r>
            <a:r>
              <a:rPr lang="vi-VN" sz="2000" dirty="0">
                <a:latin typeface="Calibri Light" pitchFamily="34" charset="0"/>
                <a:cs typeface="Calibri Light" pitchFamily="34" charset="0"/>
              </a:rPr>
              <a:t>) și numele jocurilor (</a:t>
            </a:r>
            <a:r>
              <a:rPr lang="vi-VN" sz="2000" b="1" dirty="0">
                <a:latin typeface="Calibri" pitchFamily="34" charset="0"/>
                <a:cs typeface="Calibri" pitchFamily="34" charset="0"/>
              </a:rPr>
              <a:t>GameName</a:t>
            </a:r>
            <a:r>
              <a:rPr lang="vi-VN" sz="2000" dirty="0">
                <a:latin typeface="Calibri Light" pitchFamily="34" charset="0"/>
                <a:cs typeface="Calibri Light" pitchFamily="34" charset="0"/>
              </a:rPr>
              <a:t>) pe care le-au jucat, folosind clauza INNER JOIN pentru a face legătura între tabelele </a:t>
            </a:r>
            <a:r>
              <a:rPr lang="vi-VN" sz="2000" b="1" dirty="0">
                <a:latin typeface="Calibri" pitchFamily="34" charset="0"/>
                <a:cs typeface="Calibri" pitchFamily="34" charset="0"/>
              </a:rPr>
              <a:t>Players</a:t>
            </a:r>
            <a:r>
              <a:rPr lang="vi-VN" sz="2000" dirty="0">
                <a:latin typeface="Calibri Light" pitchFamily="34" charset="0"/>
                <a:cs typeface="Calibri Light" pitchFamily="34" charset="0"/>
              </a:rPr>
              <a:t> și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respectiv </a:t>
            </a:r>
            <a:r>
              <a:rPr lang="vi-VN" sz="2000" b="1" dirty="0">
                <a:latin typeface="Calibri" pitchFamily="34" charset="0"/>
                <a:cs typeface="Calibri" pitchFamily="34" charset="0"/>
              </a:rPr>
              <a:t>Games</a:t>
            </a:r>
            <a:r>
              <a:rPr lang="vi-VN" sz="2000" dirty="0">
                <a:latin typeface="Calibri Light" pitchFamily="34" charset="0"/>
                <a:cs typeface="Calibri Light" pitchFamily="34" charset="0"/>
              </a:rPr>
              <a:t>.</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2) Afișează toate jocurile din tabelul </a:t>
            </a:r>
            <a:r>
              <a:rPr lang="vi-VN" sz="2000" b="1" dirty="0">
                <a:latin typeface="Calibri" pitchFamily="34" charset="0"/>
                <a:cs typeface="Calibri" pitchFamily="34" charset="0"/>
              </a:rPr>
              <a:t>Games</a:t>
            </a:r>
            <a:r>
              <a:rPr lang="vi-VN" sz="2000" dirty="0">
                <a:latin typeface="Calibri Light" pitchFamily="34" charset="0"/>
                <a:cs typeface="Calibri Light" pitchFamily="34" charset="0"/>
              </a:rPr>
              <a:t>, împreună cu scorurile corespunzătoare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chiar dacă unele jocuri nu au fost încă jucate. </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3) Afișează toate scorurile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împreună cu numele jocurilor din tabelul </a:t>
            </a:r>
            <a:r>
              <a:rPr lang="vi-VN" sz="2000" b="1" dirty="0">
                <a:latin typeface="Calibri" pitchFamily="34" charset="0"/>
                <a:cs typeface="Calibri" pitchFamily="34" charset="0"/>
              </a:rPr>
              <a:t>Games</a:t>
            </a:r>
            <a:r>
              <a:rPr lang="vi-VN" sz="2000" dirty="0">
                <a:latin typeface="Calibri Light" pitchFamily="34" charset="0"/>
                <a:cs typeface="Calibri Light" pitchFamily="34" charset="0"/>
              </a:rPr>
              <a:t>, chiar dacă unele scoruri nu au un joc asociat (în cazul în care există un joc care a fost eliminat din Games). Folosește clauza RIGHT JOIN.</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4) Afișează toate jocurile și scorurile, inclusiv jocurile care nu au fost încă jucate și scorurile fără jocuri asociate. </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5) Creează o listă cu toate combinațiile posibile de jucători și jocuri. </a:t>
            </a:r>
          </a:p>
        </p:txBody>
      </p:sp>
    </p:spTree>
    <p:extLst>
      <p:ext uri="{BB962C8B-B14F-4D97-AF65-F5344CB8AC3E}">
        <p14:creationId xmlns:p14="http://schemas.microsoft.com/office/powerpoint/2010/main" val="1191137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UNION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0244" name="Picture 4" descr="Union chart"/>
          <p:cNvPicPr>
            <a:picLocks noChangeAspect="1" noChangeArrowheads="1"/>
          </p:cNvPicPr>
          <p:nvPr/>
        </p:nvPicPr>
        <p:blipFill rotWithShape="1">
          <a:blip r:embed="rId2">
            <a:extLst>
              <a:ext uri="{28A0092B-C50C-407E-A947-70E740481C1C}">
                <a14:useLocalDpi xmlns:a14="http://schemas.microsoft.com/office/drawing/2010/main" val="0"/>
              </a:ext>
            </a:extLst>
          </a:blip>
          <a:srcRect l="37509" t="16872" b="29965"/>
          <a:stretch/>
        </p:blipFill>
        <p:spPr bwMode="auto">
          <a:xfrm>
            <a:off x="2812578" y="3645024"/>
            <a:ext cx="6055757" cy="23556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12160" y="2060848"/>
            <a:ext cx="2448272" cy="1477328"/>
          </a:xfrm>
          <a:prstGeom prst="rect">
            <a:avLst/>
          </a:prstGeom>
          <a:noFill/>
        </p:spPr>
        <p:txBody>
          <a:bodyPr wrap="square" rtlCol="0">
            <a:spAutoFit/>
          </a:bodyPr>
          <a:lstStyle/>
          <a:p>
            <a:r>
              <a:rPr lang="en-US" dirty="0">
                <a:latin typeface="+mj-lt"/>
              </a:rPr>
              <a:t>SELECT Name, Location</a:t>
            </a:r>
          </a:p>
          <a:p>
            <a:r>
              <a:rPr lang="en-US" dirty="0">
                <a:latin typeface="+mj-lt"/>
              </a:rPr>
              <a:t>FROM facebook</a:t>
            </a:r>
          </a:p>
          <a:p>
            <a:r>
              <a:rPr lang="en-US" dirty="0">
                <a:latin typeface="+mj-lt"/>
              </a:rPr>
              <a:t>UNION</a:t>
            </a:r>
          </a:p>
          <a:p>
            <a:r>
              <a:rPr lang="en-US" dirty="0">
                <a:latin typeface="+mj-lt"/>
              </a:rPr>
              <a:t>SELECT Name, Location</a:t>
            </a:r>
          </a:p>
          <a:p>
            <a:r>
              <a:rPr lang="en-US" dirty="0">
                <a:latin typeface="+mj-lt"/>
              </a:rPr>
              <a:t>FROM linkedin</a:t>
            </a:r>
          </a:p>
        </p:txBody>
      </p:sp>
      <p:pic>
        <p:nvPicPr>
          <p:cNvPr id="12" name="Picture 4" descr="Union chart"/>
          <p:cNvPicPr>
            <a:picLocks noChangeAspect="1" noChangeArrowheads="1"/>
          </p:cNvPicPr>
          <p:nvPr/>
        </p:nvPicPr>
        <p:blipFill rotWithShape="1">
          <a:blip r:embed="rId2">
            <a:extLst>
              <a:ext uri="{28A0092B-C50C-407E-A947-70E740481C1C}">
                <a14:useLocalDpi xmlns:a14="http://schemas.microsoft.com/office/drawing/2010/main" val="0"/>
              </a:ext>
            </a:extLst>
          </a:blip>
          <a:srcRect l="14533" r="63145" b="56406"/>
          <a:stretch/>
        </p:blipFill>
        <p:spPr bwMode="auto">
          <a:xfrm>
            <a:off x="566362" y="2679183"/>
            <a:ext cx="2163088" cy="19316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ion chart"/>
          <p:cNvPicPr>
            <a:picLocks noChangeAspect="1" noChangeArrowheads="1"/>
          </p:cNvPicPr>
          <p:nvPr/>
        </p:nvPicPr>
        <p:blipFill rotWithShape="1">
          <a:blip r:embed="rId2">
            <a:extLst>
              <a:ext uri="{28A0092B-C50C-407E-A947-70E740481C1C}">
                <a14:useLocalDpi xmlns:a14="http://schemas.microsoft.com/office/drawing/2010/main" val="0"/>
              </a:ext>
            </a:extLst>
          </a:blip>
          <a:srcRect l="14533" t="54865" r="63032" b="2162"/>
          <a:stretch/>
        </p:blipFill>
        <p:spPr bwMode="auto">
          <a:xfrm>
            <a:off x="536561" y="4822872"/>
            <a:ext cx="2174135" cy="19041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39552" y="1198493"/>
            <a:ext cx="8064896" cy="677108"/>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UNION</a:t>
            </a:r>
            <a:r>
              <a:rPr lang="vi-VN" sz="1900" dirty="0">
                <a:latin typeface="Calibri Light" pitchFamily="34" charset="0"/>
                <a:cs typeface="Calibri Light" pitchFamily="34" charset="0"/>
              </a:rPr>
              <a:t> combină rezultatele a două sau mai multe interogări SELECT, eliminând duplicatele și returnând un set unic de rânduri din toate interogările.</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130556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SELECT clause</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7" name="Title 6"/>
          <p:cNvSpPr txBox="1">
            <a:spLocks/>
          </p:cNvSpPr>
          <p:nvPr/>
        </p:nvSpPr>
        <p:spPr>
          <a:xfrm>
            <a:off x="539552" y="980728"/>
            <a:ext cx="8064896" cy="48095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300" b="1" dirty="0">
                <a:latin typeface="Calibri" pitchFamily="34" charset="0"/>
                <a:ea typeface="+mn-ea"/>
                <a:cs typeface="Calibri" pitchFamily="34" charset="0"/>
              </a:rPr>
              <a:t>SELECT [</a:t>
            </a:r>
            <a:r>
              <a:rPr lang="en-US" sz="2300" b="1" dirty="0">
                <a:solidFill>
                  <a:srgbClr val="7030A0"/>
                </a:solidFill>
                <a:latin typeface="Calibri" pitchFamily="34" charset="0"/>
                <a:ea typeface="+mn-ea"/>
                <a:cs typeface="Calibri" pitchFamily="34" charset="0"/>
              </a:rPr>
              <a:t>DISTINCT</a:t>
            </a:r>
            <a:r>
              <a:rPr lang="en-US" sz="2300" b="1" dirty="0">
                <a:latin typeface="Calibri" pitchFamily="34" charset="0"/>
                <a:ea typeface="+mn-ea"/>
                <a:cs typeface="Calibri" pitchFamily="34" charset="0"/>
              </a:rPr>
              <a:t>] [</a:t>
            </a:r>
            <a:r>
              <a:rPr lang="en-US" sz="2300" b="1" dirty="0">
                <a:solidFill>
                  <a:srgbClr val="7030A0"/>
                </a:solidFill>
                <a:latin typeface="Calibri" pitchFamily="34" charset="0"/>
                <a:ea typeface="+mn-ea"/>
                <a:cs typeface="Calibri" pitchFamily="34" charset="0"/>
              </a:rPr>
              <a:t>TOP</a:t>
            </a:r>
            <a:r>
              <a:rPr lang="en-US" sz="2300" b="1" dirty="0">
                <a:latin typeface="Calibri" pitchFamily="34" charset="0"/>
                <a:ea typeface="+mn-ea"/>
                <a:cs typeface="Calibri" pitchFamily="34" charset="0"/>
              </a:rPr>
              <a:t> n] </a:t>
            </a:r>
            <a:r>
              <a:rPr lang="en-US" sz="2300" b="1" dirty="0">
                <a:solidFill>
                  <a:schemeClr val="accent5">
                    <a:lumMod val="75000"/>
                  </a:schemeClr>
                </a:solidFill>
                <a:latin typeface="Calibri" pitchFamily="34" charset="0"/>
                <a:ea typeface="+mn-ea"/>
                <a:cs typeface="Calibri" pitchFamily="34" charset="0"/>
              </a:rPr>
              <a:t>columns_name</a:t>
            </a:r>
            <a:r>
              <a:rPr lang="en-US" sz="2300" b="1" dirty="0">
                <a:latin typeface="Calibri" pitchFamily="34" charset="0"/>
                <a:ea typeface="+mn-ea"/>
                <a:cs typeface="Calibri" pitchFamily="34" charset="0"/>
              </a:rPr>
              <a:t> [[</a:t>
            </a:r>
            <a:r>
              <a:rPr lang="en-US" sz="2300" b="1" dirty="0">
                <a:solidFill>
                  <a:srgbClr val="7030A0"/>
                </a:solidFill>
                <a:latin typeface="Calibri" pitchFamily="34" charset="0"/>
                <a:ea typeface="+mn-ea"/>
                <a:cs typeface="Calibri" pitchFamily="34" charset="0"/>
              </a:rPr>
              <a:t>AS</a:t>
            </a:r>
            <a:r>
              <a:rPr lang="en-US" sz="2300" b="1" dirty="0">
                <a:latin typeface="Calibri" pitchFamily="34" charset="0"/>
                <a:ea typeface="+mn-ea"/>
                <a:cs typeface="Calibri" pitchFamily="34" charset="0"/>
              </a:rPr>
              <a:t>] </a:t>
            </a:r>
            <a:r>
              <a:rPr lang="en-US" sz="2300" b="1" dirty="0">
                <a:solidFill>
                  <a:schemeClr val="accent5">
                    <a:lumMod val="75000"/>
                  </a:schemeClr>
                </a:solidFill>
                <a:latin typeface="Calibri" pitchFamily="34" charset="0"/>
                <a:ea typeface="+mn-ea"/>
                <a:cs typeface="Calibri" pitchFamily="34" charset="0"/>
              </a:rPr>
              <a:t>result_column</a:t>
            </a:r>
            <a:r>
              <a:rPr lang="en-US" sz="2300" b="1" dirty="0">
                <a:latin typeface="Calibri" pitchFamily="34" charset="0"/>
                <a:ea typeface="+mn-ea"/>
                <a:cs typeface="Calibri" pitchFamily="34" charset="0"/>
              </a:rPr>
              <a:t>]</a:t>
            </a:r>
          </a:p>
        </p:txBody>
      </p:sp>
      <p:sp>
        <p:nvSpPr>
          <p:cNvPr id="18" name="Rectangle 17"/>
          <p:cNvSpPr/>
          <p:nvPr/>
        </p:nvSpPr>
        <p:spPr>
          <a:xfrm>
            <a:off x="539552" y="1484110"/>
            <a:ext cx="4682116" cy="415498"/>
          </a:xfrm>
          <a:prstGeom prst="rect">
            <a:avLst/>
          </a:prstGeom>
        </p:spPr>
        <p:txBody>
          <a:bodyPr wrap="none">
            <a:spAutoFit/>
          </a:bodyPr>
          <a:lstStyle/>
          <a:p>
            <a:r>
              <a:rPr lang="ro-RO" sz="2100" dirty="0">
                <a:latin typeface="Calibri Light" pitchFamily="34" charset="0"/>
                <a:cs typeface="Calibri Light" pitchFamily="34" charset="0"/>
              </a:rPr>
              <a:t>1) </a:t>
            </a:r>
            <a:r>
              <a:rPr lang="vi-VN" sz="2100" dirty="0">
                <a:latin typeface="Calibri Light" pitchFamily="34" charset="0"/>
                <a:cs typeface="Calibri Light" pitchFamily="34" charset="0"/>
              </a:rPr>
              <a:t>select</a:t>
            </a:r>
            <a:r>
              <a:rPr lang="en-US" sz="2100" dirty="0">
                <a:latin typeface="Calibri Light" pitchFamily="34" charset="0"/>
                <a:cs typeface="Calibri Light" pitchFamily="34" charset="0"/>
              </a:rPr>
              <a:t>area</a:t>
            </a:r>
            <a:r>
              <a:rPr lang="vi-VN" sz="2100" dirty="0">
                <a:latin typeface="Calibri Light" pitchFamily="34" charset="0"/>
                <a:cs typeface="Calibri Light" pitchFamily="34" charset="0"/>
              </a:rPr>
              <a:t> t</a:t>
            </a:r>
            <a:r>
              <a:rPr lang="en-US" sz="2100" dirty="0">
                <a:latin typeface="Calibri Light" pitchFamily="34" charset="0"/>
                <a:cs typeface="Calibri Light" pitchFamily="34" charset="0"/>
              </a:rPr>
              <a:t>uturor</a:t>
            </a:r>
            <a:r>
              <a:rPr lang="vi-VN" sz="2100" dirty="0">
                <a:latin typeface="Calibri Light" pitchFamily="34" charset="0"/>
                <a:cs typeface="Calibri Light" pitchFamily="34" charset="0"/>
              </a:rPr>
              <a:t> coloanel</a:t>
            </a:r>
            <a:r>
              <a:rPr lang="en-US" sz="2100" dirty="0">
                <a:latin typeface="Calibri Light" pitchFamily="34" charset="0"/>
                <a:cs typeface="Calibri Light" pitchFamily="34" charset="0"/>
              </a:rPr>
              <a:t>or</a:t>
            </a:r>
            <a:r>
              <a:rPr lang="vi-VN" sz="2100" dirty="0">
                <a:latin typeface="Calibri Light" pitchFamily="34" charset="0"/>
                <a:cs typeface="Calibri Light" pitchFamily="34" charset="0"/>
              </a:rPr>
              <a:t> din tabel</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
        <p:nvSpPr>
          <p:cNvPr id="19" name="Title 6"/>
          <p:cNvSpPr txBox="1">
            <a:spLocks/>
          </p:cNvSpPr>
          <p:nvPr/>
        </p:nvSpPr>
        <p:spPr>
          <a:xfrm>
            <a:off x="539552" y="1899608"/>
            <a:ext cx="8064896" cy="3772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2400" b="1" dirty="0">
                <a:solidFill>
                  <a:srgbClr val="7030A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SELECT</a:t>
            </a:r>
            <a:r>
              <a:rPr lang="en-US" sz="2800" dirty="0">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a:t>
            </a:r>
            <a:r>
              <a:rPr lang="en-US" sz="2800" dirty="0">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FROM</a:t>
            </a:r>
            <a:r>
              <a:rPr lang="en-US" sz="2800" dirty="0">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Users</a:t>
            </a:r>
            <a:r>
              <a:rPr lang="en-US" sz="2800" dirty="0">
                <a:latin typeface="Calibri" pitchFamily="34" charset="0"/>
                <a:ea typeface="+mn-ea"/>
                <a:cs typeface="Calibri" pitchFamily="34" charset="0"/>
              </a:rPr>
              <a:t>;</a:t>
            </a:r>
            <a:endParaRPr lang="ro-RO" sz="2800" dirty="0">
              <a:latin typeface="Calibri" pitchFamily="34" charset="0"/>
              <a:ea typeface="+mn-ea"/>
              <a:cs typeface="Calibri" pitchFamily="34" charset="0"/>
            </a:endParaRPr>
          </a:p>
        </p:txBody>
      </p:sp>
      <p:sp>
        <p:nvSpPr>
          <p:cNvPr id="20" name="Rectangle 19"/>
          <p:cNvSpPr/>
          <p:nvPr/>
        </p:nvSpPr>
        <p:spPr>
          <a:xfrm>
            <a:off x="539552" y="2365430"/>
            <a:ext cx="5881162" cy="415498"/>
          </a:xfrm>
          <a:prstGeom prst="rect">
            <a:avLst/>
          </a:prstGeom>
        </p:spPr>
        <p:txBody>
          <a:bodyPr wrap="none">
            <a:spAutoFit/>
          </a:bodyPr>
          <a:lstStyle/>
          <a:p>
            <a:r>
              <a:rPr lang="ro-RO" sz="2100" dirty="0">
                <a:latin typeface="Calibri Light" pitchFamily="34" charset="0"/>
                <a:cs typeface="Calibri Light" pitchFamily="34" charset="0"/>
              </a:rPr>
              <a:t>2) folosi</a:t>
            </a:r>
            <a:r>
              <a:rPr lang="en-US" sz="2100" dirty="0">
                <a:latin typeface="Calibri Light" pitchFamily="34" charset="0"/>
                <a:cs typeface="Calibri Light" pitchFamily="34" charset="0"/>
              </a:rPr>
              <a:t>rea</a:t>
            </a:r>
            <a:r>
              <a:rPr lang="ro-RO" sz="2100" dirty="0">
                <a:latin typeface="Calibri Light" pitchFamily="34" charset="0"/>
                <a:cs typeface="Calibri Light" pitchFamily="34" charset="0"/>
              </a:rPr>
              <a:t> aliasu</a:t>
            </a:r>
            <a:r>
              <a:rPr lang="en-US" sz="2100" dirty="0">
                <a:latin typeface="Calibri Light" pitchFamily="34" charset="0"/>
                <a:cs typeface="Calibri Light" pitchFamily="34" charset="0"/>
              </a:rPr>
              <a:t>lui</a:t>
            </a:r>
            <a:r>
              <a:rPr lang="ro-RO" sz="2100" dirty="0">
                <a:latin typeface="Calibri Light" pitchFamily="34" charset="0"/>
                <a:cs typeface="Calibri Light" pitchFamily="34" charset="0"/>
              </a:rPr>
              <a:t> (</a:t>
            </a:r>
            <a:r>
              <a:rPr lang="ro-RO" sz="2100" b="1" dirty="0">
                <a:latin typeface="Calibri" pitchFamily="34" charset="0"/>
                <a:cs typeface="Calibri" pitchFamily="34" charset="0"/>
              </a:rPr>
              <a:t>AS</a:t>
            </a:r>
            <a:r>
              <a:rPr lang="ro-RO" sz="2100" dirty="0">
                <a:latin typeface="Calibri Light" pitchFamily="34" charset="0"/>
                <a:cs typeface="Calibri Light" pitchFamily="34" charset="0"/>
              </a:rPr>
              <a:t>) pentru a redenumi coloan</a:t>
            </a:r>
            <a:r>
              <a:rPr lang="en-US" sz="2100" dirty="0">
                <a:latin typeface="Calibri Light" pitchFamily="34" charset="0"/>
                <a:cs typeface="Calibri Light" pitchFamily="34" charset="0"/>
              </a:rPr>
              <a:t>a</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
        <p:nvSpPr>
          <p:cNvPr id="21" name="Title 6"/>
          <p:cNvSpPr txBox="1">
            <a:spLocks/>
          </p:cNvSpPr>
          <p:nvPr/>
        </p:nvSpPr>
        <p:spPr>
          <a:xfrm>
            <a:off x="558767" y="2798157"/>
            <a:ext cx="8064896" cy="1084570"/>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srgbClr val="7030A0"/>
                </a:solidFill>
                <a:latin typeface="Calibri" pitchFamily="34" charset="0"/>
                <a:ea typeface="+mn-ea"/>
                <a:cs typeface="Calibri" pitchFamily="34" charset="0"/>
              </a:rPr>
              <a:t>SELECT VendorName </a:t>
            </a:r>
            <a:r>
              <a:rPr lang="en-US" sz="2400" b="1" dirty="0">
                <a:solidFill>
                  <a:srgbClr val="C00000"/>
                </a:solidFill>
                <a:latin typeface="Calibri" pitchFamily="34" charset="0"/>
                <a:ea typeface="+mn-ea"/>
                <a:cs typeface="Calibri" pitchFamily="34" charset="0"/>
              </a:rPr>
              <a:t>AS</a:t>
            </a:r>
            <a:r>
              <a:rPr lang="en-US" sz="2400" dirty="0"/>
              <a:t> </a:t>
            </a:r>
            <a:r>
              <a:rPr lang="en-US" sz="2400" b="1" dirty="0">
                <a:solidFill>
                  <a:schemeClr val="accent3">
                    <a:lumMod val="50000"/>
                  </a:schemeClr>
                </a:solidFill>
              </a:rPr>
              <a:t>Name</a:t>
            </a:r>
            <a:r>
              <a:rPr lang="en-US" sz="2400" b="1" dirty="0">
                <a:solidFill>
                  <a:srgbClr val="7030A0"/>
                </a:solidFill>
                <a:latin typeface="Calibri" pitchFamily="34" charset="0"/>
                <a:ea typeface="+mn-ea"/>
                <a:cs typeface="Calibri" pitchFamily="34" charset="0"/>
              </a:rPr>
              <a:t>, </a:t>
            </a:r>
          </a:p>
          <a:p>
            <a:pPr algn="l"/>
            <a:r>
              <a:rPr lang="en-US" sz="2400" b="1" dirty="0">
                <a:solidFill>
                  <a:srgbClr val="7030A0"/>
                </a:solidFill>
                <a:latin typeface="Calibri" pitchFamily="34" charset="0"/>
                <a:ea typeface="+mn-ea"/>
                <a:cs typeface="Calibri" pitchFamily="34" charset="0"/>
              </a:rPr>
              <a:t>              VendorCity </a:t>
            </a:r>
            <a:r>
              <a:rPr lang="en-US" sz="2400" b="1" dirty="0">
                <a:solidFill>
                  <a:srgbClr val="C00000"/>
                </a:solidFill>
                <a:latin typeface="Calibri" pitchFamily="34" charset="0"/>
                <a:ea typeface="+mn-ea"/>
                <a:cs typeface="Calibri" pitchFamily="34" charset="0"/>
              </a:rPr>
              <a:t>AS</a:t>
            </a:r>
            <a:r>
              <a:rPr lang="en-US" sz="2400" dirty="0"/>
              <a:t> </a:t>
            </a:r>
            <a:r>
              <a:rPr lang="en-US" sz="2400" b="1" dirty="0">
                <a:solidFill>
                  <a:schemeClr val="accent3">
                    <a:lumMod val="50000"/>
                  </a:schemeClr>
                </a:solidFill>
              </a:rPr>
              <a:t>City</a:t>
            </a:r>
            <a:r>
              <a:rPr lang="en-US" sz="2400" b="1" dirty="0">
                <a:solidFill>
                  <a:srgbClr val="7030A0"/>
                </a:solidFill>
                <a:latin typeface="Calibri" pitchFamily="34" charset="0"/>
                <a:ea typeface="+mn-ea"/>
                <a:cs typeface="Calibri" pitchFamily="34" charset="0"/>
              </a:rPr>
              <a:t>, </a:t>
            </a:r>
          </a:p>
          <a:p>
            <a:pPr algn="l"/>
            <a:r>
              <a:rPr lang="en-US" sz="2400" b="1" dirty="0">
                <a:solidFill>
                  <a:srgbClr val="7030A0"/>
                </a:solidFill>
                <a:latin typeface="Calibri" pitchFamily="34" charset="0"/>
                <a:ea typeface="+mn-ea"/>
                <a:cs typeface="Calibri" pitchFamily="34" charset="0"/>
              </a:rPr>
              <a:t>              VendorState </a:t>
            </a:r>
            <a:r>
              <a:rPr lang="en-US" sz="2400" b="1" dirty="0">
                <a:solidFill>
                  <a:srgbClr val="C00000"/>
                </a:solidFill>
                <a:latin typeface="Calibri" pitchFamily="34" charset="0"/>
                <a:ea typeface="+mn-ea"/>
                <a:cs typeface="Calibri" pitchFamily="34" charset="0"/>
              </a:rPr>
              <a:t>AS</a:t>
            </a:r>
            <a:r>
              <a:rPr lang="en-US" sz="2400" dirty="0"/>
              <a:t> </a:t>
            </a:r>
            <a:r>
              <a:rPr lang="en-US" sz="2400" b="1" dirty="0">
                <a:solidFill>
                  <a:schemeClr val="accent3">
                    <a:lumMod val="50000"/>
                  </a:schemeClr>
                </a:solidFill>
              </a:rPr>
              <a:t>State</a:t>
            </a:r>
            <a:r>
              <a:rPr lang="en-US" sz="2400" b="1" dirty="0">
                <a:solidFill>
                  <a:srgbClr val="7030A0"/>
                </a:solidFill>
                <a:latin typeface="Calibri" pitchFamily="34" charset="0"/>
                <a:ea typeface="+mn-ea"/>
                <a:cs typeface="Calibri" pitchFamily="34" charset="0"/>
              </a:rPr>
              <a:t>;</a:t>
            </a:r>
            <a:endParaRPr lang="ro-RO" sz="2800" dirty="0">
              <a:latin typeface="Calibri" pitchFamily="34" charset="0"/>
              <a:ea typeface="+mn-ea"/>
              <a:cs typeface="Calibri" pitchFamily="34" charset="0"/>
            </a:endParaRPr>
          </a:p>
        </p:txBody>
      </p:sp>
      <p:sp>
        <p:nvSpPr>
          <p:cNvPr id="22" name="Rectangle 21"/>
          <p:cNvSpPr/>
          <p:nvPr/>
        </p:nvSpPr>
        <p:spPr>
          <a:xfrm>
            <a:off x="558767" y="3949606"/>
            <a:ext cx="5183278" cy="415498"/>
          </a:xfrm>
          <a:prstGeom prst="rect">
            <a:avLst/>
          </a:prstGeom>
        </p:spPr>
        <p:txBody>
          <a:bodyPr wrap="none">
            <a:spAutoFit/>
          </a:bodyPr>
          <a:lstStyle/>
          <a:p>
            <a:r>
              <a:rPr lang="en-US" sz="2100" dirty="0">
                <a:latin typeface="Calibri Light" pitchFamily="34" charset="0"/>
                <a:cs typeface="Calibri Light" pitchFamily="34" charset="0"/>
              </a:rPr>
              <a:t>3</a:t>
            </a:r>
            <a:r>
              <a:rPr lang="ro-RO" sz="2100" dirty="0">
                <a:latin typeface="Calibri Light" pitchFamily="34" charset="0"/>
                <a:cs typeface="Calibri Light" pitchFamily="34" charset="0"/>
              </a:rPr>
              <a:t>) folos</a:t>
            </a:r>
            <a:r>
              <a:rPr lang="en-US" sz="2100" dirty="0">
                <a:latin typeface="Calibri Light" pitchFamily="34" charset="0"/>
                <a:cs typeface="Calibri Light" pitchFamily="34" charset="0"/>
              </a:rPr>
              <a:t>irea</a:t>
            </a:r>
            <a:r>
              <a:rPr lang="ro-RO" sz="2100" dirty="0">
                <a:latin typeface="Calibri Light" pitchFamily="34" charset="0"/>
                <a:cs typeface="Calibri Light" pitchFamily="34" charset="0"/>
              </a:rPr>
              <a:t> operații</a:t>
            </a:r>
            <a:r>
              <a:rPr lang="en-US" sz="2100" dirty="0">
                <a:latin typeface="Calibri Light" pitchFamily="34" charset="0"/>
                <a:cs typeface="Calibri Light" pitchFamily="34" charset="0"/>
              </a:rPr>
              <a:t>lor</a:t>
            </a:r>
            <a:r>
              <a:rPr lang="ro-RO" sz="2100" dirty="0">
                <a:latin typeface="Calibri Light" pitchFamily="34" charset="0"/>
                <a:cs typeface="Calibri Light" pitchFamily="34" charset="0"/>
              </a:rPr>
              <a:t> aritmetice</a:t>
            </a:r>
            <a:r>
              <a:rPr lang="en-US" sz="2100" dirty="0">
                <a:latin typeface="Calibri Light" pitchFamily="34" charset="0"/>
                <a:cs typeface="Calibri Light" pitchFamily="34" charset="0"/>
              </a:rPr>
              <a:t> (+, -, *, /, %)</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
        <p:nvSpPr>
          <p:cNvPr id="23" name="Title 6"/>
          <p:cNvSpPr txBox="1">
            <a:spLocks/>
          </p:cNvSpPr>
          <p:nvPr/>
        </p:nvSpPr>
        <p:spPr>
          <a:xfrm>
            <a:off x="558767" y="4360654"/>
            <a:ext cx="8064896" cy="1084570"/>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srgbClr val="7030A0"/>
                </a:solidFill>
                <a:latin typeface="Calibri" pitchFamily="34" charset="0"/>
                <a:ea typeface="+mn-ea"/>
                <a:cs typeface="Calibri" pitchFamily="34" charset="0"/>
              </a:rPr>
              <a:t>SELECT InvoiceID </a:t>
            </a:r>
            <a:r>
              <a:rPr lang="en-US" sz="2400" b="1" dirty="0">
                <a:solidFill>
                  <a:srgbClr val="C0000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10 AS Quotient, </a:t>
            </a:r>
          </a:p>
          <a:p>
            <a:pPr algn="l"/>
            <a:r>
              <a:rPr lang="en-US" sz="2400" b="1" dirty="0">
                <a:solidFill>
                  <a:srgbClr val="7030A0"/>
                </a:solidFill>
                <a:latin typeface="Calibri" pitchFamily="34" charset="0"/>
                <a:ea typeface="+mn-ea"/>
                <a:cs typeface="Calibri" pitchFamily="34" charset="0"/>
              </a:rPr>
              <a:t>              InvoiceTotal </a:t>
            </a:r>
            <a:r>
              <a:rPr lang="en-US" sz="2400" b="1" dirty="0">
                <a:solidFill>
                  <a:srgbClr val="C00000"/>
                </a:solidFill>
                <a:latin typeface="Calibri" pitchFamily="34" charset="0"/>
                <a:ea typeface="+mn-ea"/>
                <a:cs typeface="Calibri" pitchFamily="34" charset="0"/>
              </a:rPr>
              <a:t>-</a:t>
            </a:r>
            <a:r>
              <a:rPr lang="en-US" sz="2400" b="1" dirty="0">
                <a:solidFill>
                  <a:srgbClr val="7030A0"/>
                </a:solidFill>
                <a:latin typeface="Calibri" pitchFamily="34" charset="0"/>
                <a:ea typeface="+mn-ea"/>
                <a:cs typeface="Calibri" pitchFamily="34" charset="0"/>
              </a:rPr>
              <a:t> PaymentTotal </a:t>
            </a:r>
            <a:r>
              <a:rPr lang="en-US" sz="2400" b="1" dirty="0">
                <a:solidFill>
                  <a:srgbClr val="C00000"/>
                </a:solidFill>
                <a:latin typeface="Calibri" pitchFamily="34" charset="0"/>
                <a:ea typeface="+mn-ea"/>
                <a:cs typeface="Calibri" pitchFamily="34" charset="0"/>
              </a:rPr>
              <a:t>-</a:t>
            </a:r>
            <a:r>
              <a:rPr lang="en-US" sz="2400" b="1" dirty="0">
                <a:solidFill>
                  <a:srgbClr val="7030A0"/>
                </a:solidFill>
                <a:latin typeface="Calibri" pitchFamily="34" charset="0"/>
                <a:ea typeface="+mn-ea"/>
                <a:cs typeface="Calibri" pitchFamily="34" charset="0"/>
              </a:rPr>
              <a:t> CreditTotal AS Balance</a:t>
            </a:r>
          </a:p>
          <a:p>
            <a:pPr algn="l"/>
            <a:r>
              <a:rPr lang="en-US" sz="2400" b="1" dirty="0">
                <a:solidFill>
                  <a:srgbClr val="7030A0"/>
                </a:solidFill>
                <a:latin typeface="Calibri" pitchFamily="34" charset="0"/>
                <a:ea typeface="+mn-ea"/>
                <a:cs typeface="Calibri" pitchFamily="34" charset="0"/>
              </a:rPr>
              <a:t>              InvoiceID </a:t>
            </a:r>
            <a:r>
              <a:rPr lang="en-US" sz="2400" b="1" dirty="0">
                <a:solidFill>
                  <a:srgbClr val="C00000"/>
                </a:solidFill>
                <a:latin typeface="Calibri" pitchFamily="34" charset="0"/>
                <a:ea typeface="+mn-ea"/>
                <a:cs typeface="Calibri" pitchFamily="34" charset="0"/>
              </a:rPr>
              <a:t>%</a:t>
            </a:r>
            <a:r>
              <a:rPr lang="en-US" sz="2400" b="1" dirty="0">
                <a:solidFill>
                  <a:srgbClr val="7030A0"/>
                </a:solidFill>
                <a:latin typeface="Calibri" pitchFamily="34" charset="0"/>
                <a:ea typeface="+mn-ea"/>
                <a:cs typeface="Calibri" pitchFamily="34" charset="0"/>
              </a:rPr>
              <a:t> 10 AS Remainder;</a:t>
            </a:r>
            <a:endParaRPr lang="ro-RO" sz="2800" dirty="0">
              <a:latin typeface="Calibri" pitchFamily="34" charset="0"/>
              <a:ea typeface="+mn-ea"/>
              <a:cs typeface="Calibri" pitchFamily="34" charset="0"/>
            </a:endParaRPr>
          </a:p>
        </p:txBody>
      </p:sp>
      <p:sp>
        <p:nvSpPr>
          <p:cNvPr id="24" name="Rectangle 23"/>
          <p:cNvSpPr/>
          <p:nvPr/>
        </p:nvSpPr>
        <p:spPr>
          <a:xfrm>
            <a:off x="558766" y="5533782"/>
            <a:ext cx="5270289" cy="415498"/>
          </a:xfrm>
          <a:prstGeom prst="rect">
            <a:avLst/>
          </a:prstGeom>
        </p:spPr>
        <p:txBody>
          <a:bodyPr wrap="none">
            <a:spAutoFit/>
          </a:bodyPr>
          <a:lstStyle/>
          <a:p>
            <a:r>
              <a:rPr lang="en-US" sz="2100" dirty="0">
                <a:latin typeface="Calibri Light" pitchFamily="34" charset="0"/>
                <a:cs typeface="Calibri Light" pitchFamily="34" charset="0"/>
              </a:rPr>
              <a:t>4</a:t>
            </a:r>
            <a:r>
              <a:rPr lang="ro-RO" sz="2100" dirty="0">
                <a:latin typeface="Calibri Light" pitchFamily="34" charset="0"/>
                <a:cs typeface="Calibri Light" pitchFamily="34" charset="0"/>
              </a:rPr>
              <a:t>) </a:t>
            </a:r>
            <a:r>
              <a:rPr lang="it-IT" sz="2100" dirty="0">
                <a:latin typeface="Calibri Light" pitchFamily="34" charset="0"/>
                <a:cs typeface="Calibri Light" pitchFamily="34" charset="0"/>
              </a:rPr>
              <a:t>concatenarea  valorilor  coloanelor  textuale</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
        <p:nvSpPr>
          <p:cNvPr id="25" name="Title 6"/>
          <p:cNvSpPr txBox="1">
            <a:spLocks/>
          </p:cNvSpPr>
          <p:nvPr/>
        </p:nvSpPr>
        <p:spPr>
          <a:xfrm>
            <a:off x="539552" y="6004064"/>
            <a:ext cx="8064896" cy="3772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2400" b="1" dirty="0">
                <a:solidFill>
                  <a:srgbClr val="7030A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SELECT VendorName </a:t>
            </a:r>
            <a:r>
              <a:rPr lang="en-US" sz="2400" b="1" dirty="0">
                <a:solidFill>
                  <a:srgbClr val="C00000"/>
                </a:solidFill>
                <a:latin typeface="Calibri" pitchFamily="34" charset="0"/>
                <a:ea typeface="+mn-ea"/>
                <a:cs typeface="Calibri" pitchFamily="34" charset="0"/>
              </a:rPr>
              <a:t>+ '  ' + </a:t>
            </a:r>
            <a:r>
              <a:rPr lang="en-US" sz="2400" b="1" dirty="0">
                <a:solidFill>
                  <a:srgbClr val="7030A0"/>
                </a:solidFill>
                <a:latin typeface="Calibri" pitchFamily="34" charset="0"/>
                <a:ea typeface="+mn-ea"/>
                <a:cs typeface="Calibri" pitchFamily="34" charset="0"/>
              </a:rPr>
              <a:t>VendorName AS FullName</a:t>
            </a:r>
            <a:r>
              <a:rPr lang="en-US" sz="2800" dirty="0">
                <a:latin typeface="Calibri" pitchFamily="34" charset="0"/>
                <a:ea typeface="+mn-ea"/>
                <a:cs typeface="Calibri" pitchFamily="34" charset="0"/>
              </a:rPr>
              <a:t>;</a:t>
            </a:r>
            <a:endParaRPr lang="ro-RO" sz="2800" dirty="0">
              <a:latin typeface="Calibri" pitchFamily="34" charset="0"/>
              <a:ea typeface="+mn-ea"/>
              <a:cs typeface="Calibri" pitchFamily="34" charset="0"/>
            </a:endParaRPr>
          </a:p>
        </p:txBody>
      </p:sp>
    </p:spTree>
    <p:extLst>
      <p:ext uri="{BB962C8B-B14F-4D97-AF65-F5344CB8AC3E}">
        <p14:creationId xmlns:p14="http://schemas.microsoft.com/office/powerpoint/2010/main" val="147763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UNION ALL</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455" t="28764" r="12696" b="8614"/>
          <a:stretch/>
        </p:blipFill>
        <p:spPr bwMode="auto">
          <a:xfrm>
            <a:off x="683568" y="908720"/>
            <a:ext cx="7920880" cy="5181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3568" y="6114132"/>
            <a:ext cx="7920880" cy="677108"/>
          </a:xfrm>
          <a:prstGeom prst="rect">
            <a:avLst/>
          </a:prstGeom>
        </p:spPr>
        <p:txBody>
          <a:bodyPr wrap="square">
            <a:spAutoFit/>
          </a:bodyPr>
          <a:lstStyle/>
          <a:p>
            <a:r>
              <a:rPr lang="vi-VN" sz="1900" dirty="0">
                <a:latin typeface="Calibri Light" pitchFamily="34" charset="0"/>
                <a:cs typeface="Calibri Light" pitchFamily="34" charset="0"/>
              </a:rPr>
              <a:t>Spre deosebire de UNION, clauza </a:t>
            </a:r>
            <a:r>
              <a:rPr lang="vi-VN" sz="1900" b="1" dirty="0">
                <a:latin typeface="Calibri" pitchFamily="34" charset="0"/>
                <a:cs typeface="Calibri" pitchFamily="34" charset="0"/>
              </a:rPr>
              <a:t>UNION ALL </a:t>
            </a:r>
            <a:r>
              <a:rPr lang="vi-VN" sz="1900" dirty="0">
                <a:latin typeface="Calibri Light" pitchFamily="34" charset="0"/>
                <a:cs typeface="Calibri Light" pitchFamily="34" charset="0"/>
              </a:rPr>
              <a:t>combină rezultatele a două sau mai multe interogări SELECT și returnează toate rândurile, inclusiv duplicatele.</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265281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UNION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623" t="25319" r="12107" b="20600"/>
          <a:stretch/>
        </p:blipFill>
        <p:spPr bwMode="auto">
          <a:xfrm>
            <a:off x="506329" y="1473897"/>
            <a:ext cx="847819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312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UNION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3314" name="Picture 2" descr="Sql server, .net and c# video tutorial: Difference between union intersect  and except in sql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2" y="1196752"/>
            <a:ext cx="5324475"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20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EXCEPT</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4338" name="Picture 2" descr="Except"/>
          <p:cNvPicPr>
            <a:picLocks noChangeAspect="1" noChangeArrowheads="1"/>
          </p:cNvPicPr>
          <p:nvPr/>
        </p:nvPicPr>
        <p:blipFill rotWithShape="1">
          <a:blip r:embed="rId2">
            <a:extLst>
              <a:ext uri="{28A0092B-C50C-407E-A947-70E740481C1C}">
                <a14:useLocalDpi xmlns:a14="http://schemas.microsoft.com/office/drawing/2010/main" val="0"/>
              </a:ext>
            </a:extLst>
          </a:blip>
          <a:srcRect l="18385" r="17911"/>
          <a:stretch/>
        </p:blipFill>
        <p:spPr bwMode="auto">
          <a:xfrm>
            <a:off x="1394974" y="1370267"/>
            <a:ext cx="6768752" cy="43198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27584" y="5703868"/>
            <a:ext cx="7776864" cy="677108"/>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EXCEPT</a:t>
            </a:r>
            <a:r>
              <a:rPr lang="vi-VN" sz="1900" dirty="0">
                <a:latin typeface="Calibri Light" pitchFamily="34" charset="0"/>
                <a:cs typeface="Calibri Light" pitchFamily="34" charset="0"/>
              </a:rPr>
              <a:t> returnează rândurile din prima interogare SELECT care nu se regăsesc în a doua interogare, eliminând automat duplicatele.</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28453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INTERSECT</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5362" name="Picture 2" descr="Inters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2" y="1196752"/>
            <a:ext cx="6657975" cy="3495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27584" y="5445224"/>
            <a:ext cx="7776864" cy="969496"/>
          </a:xfrm>
          <a:prstGeom prst="rect">
            <a:avLst/>
          </a:prstGeom>
        </p:spPr>
        <p:txBody>
          <a:bodyPr wrap="square">
            <a:spAutoFit/>
          </a:bodyPr>
          <a:lstStyle/>
          <a:p>
            <a:r>
              <a:rPr lang="vi-VN" sz="1900" dirty="0">
                <a:latin typeface="Calibri Light" pitchFamily="34" charset="0"/>
                <a:cs typeface="Calibri Light" pitchFamily="34" charset="0"/>
              </a:rPr>
              <a:t>Clauza </a:t>
            </a:r>
            <a:r>
              <a:rPr lang="vi-VN" sz="1900" b="1" dirty="0">
                <a:latin typeface="Calibri" pitchFamily="34" charset="0"/>
                <a:cs typeface="Calibri" pitchFamily="34" charset="0"/>
              </a:rPr>
              <a:t>INTERSECT</a:t>
            </a:r>
            <a:r>
              <a:rPr lang="vi-VN" sz="1900" dirty="0">
                <a:latin typeface="Calibri Light" pitchFamily="34" charset="0"/>
                <a:cs typeface="Calibri Light" pitchFamily="34" charset="0"/>
              </a:rPr>
              <a:t> returnează doar rândurile comune între două interogări SELECT, adică cele care apar în ambele seturi de rezultate, eliminând duplicatele.</a:t>
            </a:r>
            <a:endParaRPr lang="en-US" sz="1900" dirty="0">
              <a:latin typeface="Calibri Light" pitchFamily="34" charset="0"/>
              <a:cs typeface="Calibri Light" pitchFamily="34" charset="0"/>
            </a:endParaRPr>
          </a:p>
        </p:txBody>
      </p:sp>
    </p:spTree>
    <p:extLst>
      <p:ext uri="{BB962C8B-B14F-4D97-AF65-F5344CB8AC3E}">
        <p14:creationId xmlns:p14="http://schemas.microsoft.com/office/powerpoint/2010/main" val="4123262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6336704"/>
          </a:xfrm>
        </p:spPr>
        <p:txBody>
          <a:bodyPr>
            <a:noAutofit/>
          </a:bodyPr>
          <a:lstStyle/>
          <a:p>
            <a:pPr algn="l"/>
            <a:r>
              <a:rPr lang="en-US" sz="1600" dirty="0"/>
              <a:t>                       </a:t>
            </a:r>
            <a:r>
              <a:rPr lang="ro-RO" sz="1600" dirty="0"/>
              <a:t>          </a:t>
            </a:r>
            <a:r>
              <a:rPr lang="en-US" sz="1600" dirty="0"/>
              <a:t> </a:t>
            </a:r>
            <a:r>
              <a:rPr lang="ro-RO" sz="1600" dirty="0"/>
              <a:t>                                        </a:t>
            </a:r>
            <a:r>
              <a:rPr lang="en-US" sz="2800" noProof="1"/>
              <a:t>Sarcin</a:t>
            </a:r>
            <a:r>
              <a:rPr lang="ro-RO" sz="2800" noProof="1"/>
              <a:t>ă 5</a:t>
            </a:r>
            <a:r>
              <a:rPr lang="en-US" sz="2800" dirty="0"/>
              <a:t>:</a:t>
            </a:r>
            <a:br>
              <a:rPr lang="ro-RO" sz="2800" dirty="0"/>
            </a:br>
            <a:br>
              <a:rPr lang="en-US" sz="700" dirty="0"/>
            </a:br>
            <a:br>
              <a:rPr lang="ro-RO" sz="700" dirty="0"/>
            </a:br>
            <a:r>
              <a:rPr lang="vi-VN" sz="2000" dirty="0">
                <a:latin typeface="Calibri Light" pitchFamily="34" charset="0"/>
                <a:cs typeface="Calibri Light" pitchFamily="34" charset="0"/>
              </a:rPr>
              <a:t>1) Selectează toate jocurile din tabelul </a:t>
            </a:r>
            <a:r>
              <a:rPr lang="vi-VN" sz="2000" b="1" dirty="0">
                <a:latin typeface="Calibri" pitchFamily="34" charset="0"/>
                <a:cs typeface="Calibri" pitchFamily="34" charset="0"/>
              </a:rPr>
              <a:t>Games</a:t>
            </a:r>
            <a:r>
              <a:rPr lang="vi-VN" sz="2000" dirty="0">
                <a:latin typeface="Calibri Light" pitchFamily="34" charset="0"/>
                <a:cs typeface="Calibri Light" pitchFamily="34" charset="0"/>
              </a:rPr>
              <a:t> care costă mai puțin de 30 și toate jocurile care au fost jucate de jucătorii din tabelul </a:t>
            </a:r>
            <a:r>
              <a:rPr lang="vi-VN" sz="2000" b="1" dirty="0">
                <a:latin typeface="Calibri" pitchFamily="34" charset="0"/>
                <a:cs typeface="Calibri" pitchFamily="34" charset="0"/>
              </a:rPr>
              <a:t>Scores</a:t>
            </a:r>
            <a:r>
              <a:rPr lang="vi-VN" sz="2000" dirty="0">
                <a:latin typeface="Calibri Light" pitchFamily="34" charset="0"/>
                <a:cs typeface="Calibri Light" pitchFamily="34" charset="0"/>
              </a:rPr>
              <a:t>. Asigură-te că nu se returnează jocuri duplicate.</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2) Selectează toate jocurile din tabelul </a:t>
            </a:r>
            <a:r>
              <a:rPr lang="vi-VN" sz="2000" b="1" dirty="0">
                <a:latin typeface="Calibri" pitchFamily="34" charset="0"/>
                <a:cs typeface="Calibri" pitchFamily="34" charset="0"/>
              </a:rPr>
              <a:t>Games</a:t>
            </a:r>
            <a:r>
              <a:rPr lang="vi-VN" sz="2000" dirty="0">
                <a:latin typeface="Calibri Light" pitchFamily="34" charset="0"/>
                <a:cs typeface="Calibri Light" pitchFamily="34" charset="0"/>
              </a:rPr>
              <a:t> care costă mai puțin de 30 și toate jocurile care au fost jucate de jucători, incluzând jocurile duplicate.</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3) Selectează toate jocurile care costă mai puțin de 50 și care au fost jucate de cel puțin un jucător.</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4) Selectează toate jocurile din tabelul </a:t>
            </a:r>
            <a:r>
              <a:rPr lang="vi-VN" sz="2000" b="1" dirty="0">
                <a:latin typeface="Calibri" pitchFamily="34" charset="0"/>
                <a:cs typeface="Calibri" pitchFamily="34" charset="0"/>
              </a:rPr>
              <a:t>Games</a:t>
            </a:r>
            <a:r>
              <a:rPr lang="vi-VN" sz="2000" dirty="0">
                <a:latin typeface="Calibri Light" pitchFamily="34" charset="0"/>
                <a:cs typeface="Calibri Light" pitchFamily="34" charset="0"/>
              </a:rPr>
              <a:t> care nu au fost jucate de niciun jucător.</a:t>
            </a:r>
            <a:br>
              <a:rPr lang="ro-RO" sz="2000" dirty="0">
                <a:latin typeface="Calibri Light" pitchFamily="34" charset="0"/>
                <a:cs typeface="Calibri Light" pitchFamily="34" charset="0"/>
              </a:rPr>
            </a:b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5) Selectează toate jocurile care au prețul mai mare de 30 sau care au fost jucate, dar exclude jocurile care sunt din genul </a:t>
            </a:r>
            <a:r>
              <a:rPr lang="vi-VN" sz="2000" dirty="0">
                <a:effectLst>
                  <a:outerShdw blurRad="38100" dist="38100" dir="2700000" algn="tl">
                    <a:srgbClr val="000000">
                      <a:alpha val="43137"/>
                    </a:srgbClr>
                  </a:outerShdw>
                </a:effectLst>
                <a:latin typeface="Calibri Light" pitchFamily="34" charset="0"/>
                <a:cs typeface="Calibri Light" pitchFamily="34" charset="0"/>
              </a:rPr>
              <a:t>Puzzle</a:t>
            </a:r>
            <a:r>
              <a:rPr lang="vi-VN" sz="2000" dirty="0">
                <a:latin typeface="Calibri Light" pitchFamily="34" charset="0"/>
                <a:cs typeface="Calibri Light" pitchFamily="34" charset="0"/>
              </a:rPr>
              <a:t>.</a:t>
            </a:r>
          </a:p>
        </p:txBody>
      </p:sp>
    </p:spTree>
    <p:extLst>
      <p:ext uri="{BB962C8B-B14F-4D97-AF65-F5344CB8AC3E}">
        <p14:creationId xmlns:p14="http://schemas.microsoft.com/office/powerpoint/2010/main" val="3130826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78" t="25695" r="26053" b="23333"/>
          <a:stretch/>
        </p:blipFill>
        <p:spPr bwMode="auto">
          <a:xfrm>
            <a:off x="341411" y="188640"/>
            <a:ext cx="8713869"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951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SELECT clause with FUNCTION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4" name="Rectangle 3"/>
          <p:cNvSpPr/>
          <p:nvPr/>
        </p:nvSpPr>
        <p:spPr>
          <a:xfrm>
            <a:off x="539552" y="980728"/>
            <a:ext cx="8064896" cy="1200329"/>
          </a:xfrm>
          <a:prstGeom prst="rect">
            <a:avLst/>
          </a:prstGeom>
        </p:spPr>
        <p:txBody>
          <a:bodyPr wrap="square">
            <a:spAutoFit/>
          </a:bodyPr>
          <a:lstStyle/>
          <a:p>
            <a:r>
              <a:rPr lang="en-US" dirty="0">
                <a:latin typeface="Calibri Light" pitchFamily="34" charset="0"/>
                <a:cs typeface="Calibri Light" pitchFamily="34" charset="0"/>
              </a:rPr>
              <a:t>SELECT VendorContactFName, </a:t>
            </a:r>
          </a:p>
          <a:p>
            <a:r>
              <a:rPr lang="en-US" dirty="0">
                <a:latin typeface="Calibri Light" pitchFamily="34" charset="0"/>
                <a:cs typeface="Calibri Light" pitchFamily="34" charset="0"/>
              </a:rPr>
              <a:t>              VendorContactLName,</a:t>
            </a:r>
          </a:p>
          <a:p>
            <a:r>
              <a:rPr lang="en-US" dirty="0">
                <a:latin typeface="Calibri Light" pitchFamily="34" charset="0"/>
                <a:cs typeface="Calibri Light" pitchFamily="34" charset="0"/>
              </a:rPr>
              <a:t>              </a:t>
            </a:r>
            <a:r>
              <a:rPr lang="en-US" b="1" dirty="0">
                <a:cs typeface="Calibri Light" pitchFamily="34" charset="0"/>
              </a:rPr>
              <a:t>LEFT</a:t>
            </a:r>
            <a:r>
              <a:rPr lang="en-US" dirty="0">
                <a:latin typeface="Calibri Light" pitchFamily="34" charset="0"/>
                <a:cs typeface="Calibri Light" pitchFamily="34" charset="0"/>
              </a:rPr>
              <a:t>( VendorContactFName, 1 ) + </a:t>
            </a:r>
            <a:r>
              <a:rPr lang="en-US" b="1" dirty="0">
                <a:cs typeface="Calibri Light" pitchFamily="34" charset="0"/>
              </a:rPr>
              <a:t>LEFT</a:t>
            </a:r>
            <a:r>
              <a:rPr lang="en-US" dirty="0">
                <a:latin typeface="Calibri Light" pitchFamily="34" charset="0"/>
                <a:cs typeface="Calibri Light" pitchFamily="34" charset="0"/>
              </a:rPr>
              <a:t>(VendorContactLName, 1 ) AS Initials</a:t>
            </a:r>
          </a:p>
          <a:p>
            <a:r>
              <a:rPr lang="en-US" dirty="0">
                <a:latin typeface="Calibri Light" pitchFamily="34" charset="0"/>
                <a:cs typeface="Calibri Light" pitchFamily="34" charset="0"/>
              </a:rPr>
              <a:t>FROM Vendors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82" t="43968" r="32678" b="42222"/>
          <a:stretch/>
        </p:blipFill>
        <p:spPr bwMode="auto">
          <a:xfrm>
            <a:off x="2411760" y="1884990"/>
            <a:ext cx="6106878" cy="1023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9552" y="2924944"/>
            <a:ext cx="7979086" cy="1200329"/>
          </a:xfrm>
          <a:prstGeom prst="rect">
            <a:avLst/>
          </a:prstGeom>
        </p:spPr>
        <p:txBody>
          <a:bodyPr wrap="square">
            <a:spAutoFit/>
          </a:bodyPr>
          <a:lstStyle/>
          <a:p>
            <a:r>
              <a:rPr lang="en-US" dirty="0">
                <a:latin typeface="Calibri Light" pitchFamily="34" charset="0"/>
                <a:cs typeface="Calibri Light" pitchFamily="34" charset="0"/>
              </a:rPr>
              <a:t>SELECT ' Invoice: #' + InvoiceNumber  + ' , dated ' + </a:t>
            </a:r>
          </a:p>
          <a:p>
            <a:r>
              <a:rPr lang="en-US" dirty="0">
                <a:latin typeface="Calibri Light" pitchFamily="34" charset="0"/>
                <a:cs typeface="Calibri Light" pitchFamily="34" charset="0"/>
              </a:rPr>
              <a:t>               </a:t>
            </a:r>
            <a:r>
              <a:rPr lang="en-US" b="1" dirty="0">
                <a:cs typeface="Calibri Light" pitchFamily="34" charset="0"/>
              </a:rPr>
              <a:t>CAST</a:t>
            </a:r>
            <a:r>
              <a:rPr lang="en-US" dirty="0">
                <a:latin typeface="Calibri Light" pitchFamily="34" charset="0"/>
                <a:cs typeface="Calibri Light" pitchFamily="34" charset="0"/>
              </a:rPr>
              <a:t>(PaymentDate </a:t>
            </a:r>
            <a:r>
              <a:rPr lang="en-US" dirty="0">
                <a:effectLst>
                  <a:outerShdw blurRad="38100" dist="38100" dir="2700000" algn="tl">
                    <a:srgbClr val="000000">
                      <a:alpha val="43137"/>
                    </a:srgbClr>
                  </a:outerShdw>
                </a:effectLst>
                <a:latin typeface="Calibri Light" pitchFamily="34" charset="0"/>
                <a:cs typeface="Calibri Light" pitchFamily="34" charset="0"/>
              </a:rPr>
              <a:t>AS</a:t>
            </a:r>
            <a:r>
              <a:rPr lang="en-US" dirty="0">
                <a:latin typeface="Calibri Light" pitchFamily="34" charset="0"/>
                <a:cs typeface="Calibri Light" pitchFamily="34" charset="0"/>
              </a:rPr>
              <a:t> char(8)) + ' for $' + </a:t>
            </a:r>
          </a:p>
          <a:p>
            <a:r>
              <a:rPr lang="en-US" dirty="0">
                <a:latin typeface="Calibri Light" pitchFamily="34" charset="0"/>
                <a:cs typeface="Calibri Light" pitchFamily="34" charset="0"/>
              </a:rPr>
              <a:t>               </a:t>
            </a:r>
            <a:r>
              <a:rPr lang="en-US" b="1" dirty="0">
                <a:cs typeface="Calibri Light" pitchFamily="34" charset="0"/>
              </a:rPr>
              <a:t>STR</a:t>
            </a:r>
            <a:r>
              <a:rPr lang="en-US" dirty="0">
                <a:latin typeface="Calibri Light" pitchFamily="34" charset="0"/>
                <a:cs typeface="Calibri Light" pitchFamily="34" charset="0"/>
              </a:rPr>
              <a:t>(PaymentTotal, 9, 2)              </a:t>
            </a:r>
            <a:r>
              <a:rPr lang="ro-RO" dirty="0">
                <a:latin typeface="Calibri Light" pitchFamily="34" charset="0"/>
                <a:cs typeface="Calibri Light" pitchFamily="34" charset="0"/>
              </a:rPr>
              <a:t>      </a:t>
            </a:r>
            <a:r>
              <a:rPr lang="en-US" sz="1400" dirty="0">
                <a:latin typeface="Calibri Light" pitchFamily="34" charset="0"/>
                <a:cs typeface="Calibri Light" pitchFamily="34" charset="0"/>
              </a:rPr>
              <a:t>// </a:t>
            </a:r>
            <a:r>
              <a:rPr lang="vi-VN" sz="1400" dirty="0">
                <a:latin typeface="Calibri Light" pitchFamily="34" charset="0"/>
                <a:cs typeface="Calibri Light" pitchFamily="34" charset="0"/>
              </a:rPr>
              <a:t>9 caractere (inclusiv </a:t>
            </a:r>
            <a:r>
              <a:rPr lang="en-US" sz="1400" dirty="0">
                <a:latin typeface="Calibri Light" pitchFamily="34" charset="0"/>
                <a:cs typeface="Calibri Light" pitchFamily="34" charset="0"/>
              </a:rPr>
              <a:t>punctul </a:t>
            </a:r>
            <a:r>
              <a:rPr lang="ro-RO" sz="1400" dirty="0">
                <a:latin typeface="Calibri Light" pitchFamily="34" charset="0"/>
                <a:cs typeface="Calibri Light" pitchFamily="34" charset="0"/>
              </a:rPr>
              <a:t>și </a:t>
            </a:r>
            <a:r>
              <a:rPr lang="en-US" sz="1400" dirty="0">
                <a:latin typeface="Calibri Light" pitchFamily="34" charset="0"/>
                <a:cs typeface="Calibri Light" pitchFamily="34" charset="0"/>
              </a:rPr>
              <a:t>2 </a:t>
            </a:r>
            <a:r>
              <a:rPr lang="vi-VN" sz="1400" dirty="0">
                <a:latin typeface="Calibri Light" pitchFamily="34" charset="0"/>
                <a:cs typeface="Calibri Light" pitchFamily="34" charset="0"/>
              </a:rPr>
              <a:t>partea zecimală)</a:t>
            </a:r>
            <a:endParaRPr lang="en-US" dirty="0">
              <a:latin typeface="Calibri Light" pitchFamily="34" charset="0"/>
              <a:cs typeface="Calibri Light" pitchFamily="34" charset="0"/>
            </a:endParaRPr>
          </a:p>
          <a:p>
            <a:r>
              <a:rPr lang="en-US" dirty="0">
                <a:latin typeface="Calibri Light" pitchFamily="34" charset="0"/>
                <a:cs typeface="Calibri Light" pitchFamily="34" charset="0"/>
              </a:rPr>
              <a:t>FROM Invoices;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982" t="74921" r="33035" b="13968"/>
          <a:stretch/>
        </p:blipFill>
        <p:spPr bwMode="auto">
          <a:xfrm>
            <a:off x="2555776" y="3861048"/>
            <a:ext cx="5962862" cy="81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39551" y="4653136"/>
            <a:ext cx="6408713" cy="1200329"/>
          </a:xfrm>
          <a:prstGeom prst="rect">
            <a:avLst/>
          </a:prstGeom>
        </p:spPr>
        <p:txBody>
          <a:bodyPr wrap="square">
            <a:spAutoFit/>
          </a:bodyPr>
          <a:lstStyle/>
          <a:p>
            <a:r>
              <a:rPr lang="en-US" dirty="0">
                <a:latin typeface="Calibri Light" pitchFamily="34" charset="0"/>
                <a:cs typeface="Calibri Light" pitchFamily="34" charset="0"/>
              </a:rPr>
              <a:t>SELECT InvoiceDate,</a:t>
            </a:r>
          </a:p>
          <a:p>
            <a:r>
              <a:rPr lang="en-US" dirty="0">
                <a:latin typeface="Calibri Light" pitchFamily="34" charset="0"/>
                <a:cs typeface="Calibri Light" pitchFamily="34" charset="0"/>
              </a:rPr>
              <a:t>              </a:t>
            </a:r>
            <a:r>
              <a:rPr lang="en-US" b="1" dirty="0">
                <a:cs typeface="Calibri Light" pitchFamily="34" charset="0"/>
              </a:rPr>
              <a:t>GETDATE() </a:t>
            </a:r>
            <a:r>
              <a:rPr lang="en-US" dirty="0">
                <a:latin typeface="Calibri Light" pitchFamily="34" charset="0"/>
                <a:cs typeface="Calibri Light" pitchFamily="34" charset="0"/>
              </a:rPr>
              <a:t>AS Todays_date ,</a:t>
            </a:r>
          </a:p>
          <a:p>
            <a:r>
              <a:rPr lang="en-US" dirty="0">
                <a:latin typeface="Calibri Light" pitchFamily="34" charset="0"/>
                <a:cs typeface="Calibri Light" pitchFamily="34" charset="0"/>
              </a:rPr>
              <a:t>              </a:t>
            </a:r>
            <a:r>
              <a:rPr lang="en-US" b="1" dirty="0">
                <a:cs typeface="Calibri Light" pitchFamily="34" charset="0"/>
              </a:rPr>
              <a:t>DATEDIFF</a:t>
            </a:r>
            <a:r>
              <a:rPr lang="en-US" dirty="0">
                <a:latin typeface="Calibri Light" pitchFamily="34" charset="0"/>
                <a:cs typeface="Calibri Light" pitchFamily="34" charset="0"/>
              </a:rPr>
              <a:t>( day , InvoiceDate , GETDATE()) AS Age</a:t>
            </a:r>
          </a:p>
          <a:p>
            <a:r>
              <a:rPr lang="en-US" dirty="0">
                <a:latin typeface="Calibri Light" pitchFamily="34" charset="0"/>
                <a:cs typeface="Calibri Light" pitchFamily="34" charset="0"/>
              </a:rPr>
              <a:t>FROM Invoices;</a:t>
            </a:r>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982" t="59841" r="32768" b="24801"/>
          <a:stretch/>
        </p:blipFill>
        <p:spPr bwMode="auto">
          <a:xfrm>
            <a:off x="2555776" y="5589240"/>
            <a:ext cx="6168002"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474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SELECT witn CASE</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84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635" t="43745" r="33680" b="7715"/>
          <a:stretch/>
        </p:blipFill>
        <p:spPr bwMode="auto">
          <a:xfrm>
            <a:off x="3995936" y="3933056"/>
            <a:ext cx="4678743" cy="27363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067944" y="1124744"/>
            <a:ext cx="5040560" cy="2585323"/>
          </a:xfrm>
          <a:prstGeom prst="rect">
            <a:avLst/>
          </a:prstGeom>
        </p:spPr>
        <p:txBody>
          <a:bodyPr wrap="square">
            <a:spAutoFit/>
          </a:bodyPr>
          <a:lstStyle/>
          <a:p>
            <a:r>
              <a:rPr lang="en-US" dirty="0">
                <a:latin typeface="Calibri Light" pitchFamily="34" charset="0"/>
                <a:cs typeface="Calibri Light" pitchFamily="34" charset="0"/>
              </a:rPr>
              <a:t>SELECT EmployeeName, </a:t>
            </a:r>
          </a:p>
          <a:p>
            <a:r>
              <a:rPr lang="en-US" dirty="0">
                <a:latin typeface="Calibri Light" pitchFamily="34" charset="0"/>
                <a:cs typeface="Calibri Light" pitchFamily="34" charset="0"/>
              </a:rPr>
              <a:t>              Salary, </a:t>
            </a:r>
          </a:p>
          <a:p>
            <a:r>
              <a:rPr lang="en-US" dirty="0">
                <a:latin typeface="Calibri Light" pitchFamily="34" charset="0"/>
                <a:cs typeface="Calibri Light" pitchFamily="34" charset="0"/>
              </a:rPr>
              <a:t>              CASE </a:t>
            </a:r>
          </a:p>
          <a:p>
            <a:r>
              <a:rPr lang="en-US" dirty="0">
                <a:latin typeface="Calibri Light" pitchFamily="34" charset="0"/>
                <a:cs typeface="Calibri Light" pitchFamily="34" charset="0"/>
              </a:rPr>
              <a:t>                    WHEN Salary &gt; 50000 THEN 'High Salary' </a:t>
            </a:r>
          </a:p>
          <a:p>
            <a:r>
              <a:rPr lang="en-US" dirty="0">
                <a:latin typeface="Calibri Light" pitchFamily="34" charset="0"/>
                <a:cs typeface="Calibri Light" pitchFamily="34" charset="0"/>
              </a:rPr>
              <a:t>                    WHEN Salary BETWEEN 30000 AND 50000 THEN 'Average Salary' </a:t>
            </a:r>
          </a:p>
          <a:p>
            <a:r>
              <a:rPr lang="en-US" dirty="0">
                <a:latin typeface="Calibri Light" pitchFamily="34" charset="0"/>
                <a:cs typeface="Calibri Light" pitchFamily="34" charset="0"/>
              </a:rPr>
              <a:t>                     ELSE 'Low Salary' </a:t>
            </a:r>
          </a:p>
          <a:p>
            <a:r>
              <a:rPr lang="en-US" dirty="0">
                <a:latin typeface="Calibri Light" pitchFamily="34" charset="0"/>
                <a:cs typeface="Calibri Light" pitchFamily="34" charset="0"/>
              </a:rPr>
              <a:t>              END AS SalaryCategory </a:t>
            </a:r>
          </a:p>
          <a:p>
            <a:r>
              <a:rPr lang="en-US" dirty="0">
                <a:latin typeface="Calibri Light" pitchFamily="34" charset="0"/>
                <a:cs typeface="Calibri Light" pitchFamily="34" charset="0"/>
              </a:rPr>
              <a:t>FROM Employees;</a:t>
            </a:r>
          </a:p>
        </p:txBody>
      </p:sp>
      <p:sp>
        <p:nvSpPr>
          <p:cNvPr id="14" name="Title 6"/>
          <p:cNvSpPr txBox="1">
            <a:spLocks/>
          </p:cNvSpPr>
          <p:nvPr/>
        </p:nvSpPr>
        <p:spPr>
          <a:xfrm>
            <a:off x="539551" y="1340768"/>
            <a:ext cx="3436547" cy="1872206"/>
          </a:xfrm>
          <a:prstGeom prst="rect">
            <a:avLst/>
          </a:prstGeom>
          <a:solidFill>
            <a:schemeClr val="bg1">
              <a:lumMod val="95000"/>
            </a:schemeClr>
          </a:solidFill>
        </p:spPr>
        <p:txBody>
          <a:bodyPr vert="horz" lIns="0" tIns="45720" rIns="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900" b="1" dirty="0">
                <a:latin typeface="Calibri" pitchFamily="34" charset="0"/>
                <a:ea typeface="+mn-ea"/>
                <a:cs typeface="Calibri" pitchFamily="34" charset="0"/>
              </a:rPr>
              <a:t> CASE </a:t>
            </a:r>
          </a:p>
          <a:p>
            <a:pPr algn="l"/>
            <a:r>
              <a:rPr lang="en-US" sz="1900" b="1" dirty="0">
                <a:latin typeface="Calibri" pitchFamily="34" charset="0"/>
                <a:ea typeface="+mn-ea"/>
                <a:cs typeface="Calibri" pitchFamily="34" charset="0"/>
              </a:rPr>
              <a:t>    WHEN </a:t>
            </a:r>
            <a:r>
              <a:rPr lang="en-US" sz="1900" b="1" dirty="0">
                <a:solidFill>
                  <a:schemeClr val="accent5">
                    <a:lumMod val="75000"/>
                  </a:schemeClr>
                </a:solidFill>
                <a:latin typeface="Calibri" pitchFamily="34" charset="0"/>
                <a:cs typeface="Calibri" pitchFamily="34" charset="0"/>
              </a:rPr>
              <a:t>condition1</a:t>
            </a:r>
            <a:r>
              <a:rPr lang="en-US" sz="1900" b="1" dirty="0">
                <a:latin typeface="Calibri" pitchFamily="34" charset="0"/>
                <a:ea typeface="+mn-ea"/>
                <a:cs typeface="Calibri" pitchFamily="34" charset="0"/>
              </a:rPr>
              <a:t> THEN </a:t>
            </a:r>
            <a:r>
              <a:rPr lang="en-US" sz="1900" b="1" dirty="0">
                <a:solidFill>
                  <a:schemeClr val="accent5">
                    <a:lumMod val="75000"/>
                  </a:schemeClr>
                </a:solidFill>
                <a:latin typeface="Calibri" pitchFamily="34" charset="0"/>
                <a:cs typeface="Calibri" pitchFamily="34" charset="0"/>
              </a:rPr>
              <a:t>result1</a:t>
            </a:r>
          </a:p>
          <a:p>
            <a:pPr algn="l"/>
            <a:r>
              <a:rPr lang="en-US" sz="1900" b="1" dirty="0">
                <a:latin typeface="Calibri" pitchFamily="34" charset="0"/>
                <a:ea typeface="+mn-ea"/>
                <a:cs typeface="Calibri" pitchFamily="34" charset="0"/>
              </a:rPr>
              <a:t>    WHEN </a:t>
            </a:r>
            <a:r>
              <a:rPr lang="en-US" sz="1900" b="1" dirty="0">
                <a:solidFill>
                  <a:schemeClr val="accent5">
                    <a:lumMod val="75000"/>
                  </a:schemeClr>
                </a:solidFill>
                <a:latin typeface="Calibri" pitchFamily="34" charset="0"/>
                <a:cs typeface="Calibri" pitchFamily="34" charset="0"/>
              </a:rPr>
              <a:t>condition2</a:t>
            </a:r>
            <a:r>
              <a:rPr lang="en-US" sz="1900" b="1" dirty="0">
                <a:latin typeface="Calibri" pitchFamily="34" charset="0"/>
                <a:ea typeface="+mn-ea"/>
                <a:cs typeface="Calibri" pitchFamily="34" charset="0"/>
              </a:rPr>
              <a:t> THEN </a:t>
            </a:r>
            <a:r>
              <a:rPr lang="en-US" sz="1900" b="1" dirty="0">
                <a:solidFill>
                  <a:schemeClr val="accent5">
                    <a:lumMod val="75000"/>
                  </a:schemeClr>
                </a:solidFill>
                <a:latin typeface="Calibri" pitchFamily="34" charset="0"/>
                <a:cs typeface="Calibri" pitchFamily="34" charset="0"/>
              </a:rPr>
              <a:t>result2</a:t>
            </a:r>
          </a:p>
          <a:p>
            <a:pPr algn="l"/>
            <a:r>
              <a:rPr lang="en-US" sz="1900" b="1" dirty="0">
                <a:latin typeface="Calibri" pitchFamily="34" charset="0"/>
                <a:ea typeface="+mn-ea"/>
                <a:cs typeface="Calibri" pitchFamily="34" charset="0"/>
              </a:rPr>
              <a:t>    ... </a:t>
            </a:r>
          </a:p>
          <a:p>
            <a:pPr algn="l"/>
            <a:r>
              <a:rPr lang="en-US" sz="1900" b="1" dirty="0">
                <a:latin typeface="Calibri" pitchFamily="34" charset="0"/>
                <a:ea typeface="+mn-ea"/>
                <a:cs typeface="Calibri" pitchFamily="34" charset="0"/>
              </a:rPr>
              <a:t>    ELSE </a:t>
            </a:r>
            <a:r>
              <a:rPr lang="en-US" sz="1900" b="1" dirty="0">
                <a:solidFill>
                  <a:schemeClr val="accent5">
                    <a:lumMod val="75000"/>
                  </a:schemeClr>
                </a:solidFill>
                <a:latin typeface="Calibri" pitchFamily="34" charset="0"/>
                <a:cs typeface="Calibri" pitchFamily="34" charset="0"/>
              </a:rPr>
              <a:t>default_result</a:t>
            </a:r>
            <a:r>
              <a:rPr lang="en-US" sz="1900" b="1" dirty="0">
                <a:latin typeface="Calibri" pitchFamily="34" charset="0"/>
                <a:ea typeface="+mn-ea"/>
                <a:cs typeface="Calibri" pitchFamily="34" charset="0"/>
              </a:rPr>
              <a:t> </a:t>
            </a:r>
          </a:p>
          <a:p>
            <a:pPr algn="l"/>
            <a:r>
              <a:rPr lang="en-US" sz="1900" b="1" dirty="0">
                <a:latin typeface="Calibri" pitchFamily="34" charset="0"/>
                <a:ea typeface="+mn-ea"/>
                <a:cs typeface="Calibri" pitchFamily="34" charset="0"/>
              </a:rPr>
              <a:t> END</a:t>
            </a:r>
          </a:p>
        </p:txBody>
      </p:sp>
      <p:sp>
        <p:nvSpPr>
          <p:cNvPr id="15" name="Title 6"/>
          <p:cNvSpPr txBox="1">
            <a:spLocks/>
          </p:cNvSpPr>
          <p:nvPr/>
        </p:nvSpPr>
        <p:spPr>
          <a:xfrm>
            <a:off x="467544" y="4221090"/>
            <a:ext cx="3024336" cy="1872206"/>
          </a:xfrm>
          <a:prstGeom prst="rect">
            <a:avLst/>
          </a:prstGeom>
          <a:solidFill>
            <a:schemeClr val="bg1">
              <a:lumMod val="95000"/>
            </a:schemeClr>
          </a:solidFill>
        </p:spPr>
        <p:txBody>
          <a:bodyPr vert="horz" lIns="0" tIns="45720" rIns="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900" b="1" dirty="0">
                <a:latin typeface="Calibri" pitchFamily="34" charset="0"/>
                <a:ea typeface="+mn-ea"/>
                <a:cs typeface="Calibri" pitchFamily="34" charset="0"/>
              </a:rPr>
              <a:t> CASE </a:t>
            </a:r>
            <a:r>
              <a:rPr lang="en-US" sz="1900" b="1" dirty="0">
                <a:solidFill>
                  <a:srgbClr val="7030A0"/>
                </a:solidFill>
                <a:latin typeface="Calibri" pitchFamily="34" charset="0"/>
                <a:cs typeface="Calibri" pitchFamily="34" charset="0"/>
              </a:rPr>
              <a:t>expression</a:t>
            </a:r>
          </a:p>
          <a:p>
            <a:pPr algn="l"/>
            <a:r>
              <a:rPr lang="en-US" sz="1900" b="1" dirty="0">
                <a:latin typeface="Calibri" pitchFamily="34" charset="0"/>
                <a:ea typeface="+mn-ea"/>
                <a:cs typeface="Calibri" pitchFamily="34" charset="0"/>
              </a:rPr>
              <a:t>    WHEN </a:t>
            </a:r>
            <a:r>
              <a:rPr lang="en-US" sz="1900" b="1" dirty="0">
                <a:solidFill>
                  <a:schemeClr val="accent5">
                    <a:lumMod val="75000"/>
                  </a:schemeClr>
                </a:solidFill>
                <a:latin typeface="Calibri" pitchFamily="34" charset="0"/>
                <a:cs typeface="Calibri" pitchFamily="34" charset="0"/>
              </a:rPr>
              <a:t>value1 </a:t>
            </a:r>
            <a:r>
              <a:rPr lang="en-US" sz="1900" b="1" dirty="0">
                <a:latin typeface="Calibri" pitchFamily="34" charset="0"/>
                <a:ea typeface="+mn-ea"/>
                <a:cs typeface="Calibri" pitchFamily="34" charset="0"/>
              </a:rPr>
              <a:t>THEN </a:t>
            </a:r>
            <a:r>
              <a:rPr lang="en-US" sz="1900" b="1" dirty="0">
                <a:solidFill>
                  <a:schemeClr val="accent5">
                    <a:lumMod val="75000"/>
                  </a:schemeClr>
                </a:solidFill>
                <a:latin typeface="Calibri" pitchFamily="34" charset="0"/>
                <a:cs typeface="Calibri" pitchFamily="34" charset="0"/>
              </a:rPr>
              <a:t>result1</a:t>
            </a:r>
          </a:p>
          <a:p>
            <a:pPr algn="l"/>
            <a:r>
              <a:rPr lang="en-US" sz="1900" b="1" dirty="0">
                <a:latin typeface="Calibri" pitchFamily="34" charset="0"/>
                <a:ea typeface="+mn-ea"/>
                <a:cs typeface="Calibri" pitchFamily="34" charset="0"/>
              </a:rPr>
              <a:t>    WHEN </a:t>
            </a:r>
            <a:r>
              <a:rPr lang="en-US" sz="1900" b="1" dirty="0">
                <a:solidFill>
                  <a:schemeClr val="accent5">
                    <a:lumMod val="75000"/>
                  </a:schemeClr>
                </a:solidFill>
                <a:latin typeface="Calibri" pitchFamily="34" charset="0"/>
                <a:cs typeface="Calibri" pitchFamily="34" charset="0"/>
              </a:rPr>
              <a:t>value2 </a:t>
            </a:r>
            <a:r>
              <a:rPr lang="en-US" sz="1900" b="1" dirty="0">
                <a:latin typeface="Calibri" pitchFamily="34" charset="0"/>
                <a:ea typeface="+mn-ea"/>
                <a:cs typeface="Calibri" pitchFamily="34" charset="0"/>
              </a:rPr>
              <a:t>THEN </a:t>
            </a:r>
            <a:r>
              <a:rPr lang="en-US" sz="1900" b="1" dirty="0">
                <a:solidFill>
                  <a:schemeClr val="accent5">
                    <a:lumMod val="75000"/>
                  </a:schemeClr>
                </a:solidFill>
                <a:latin typeface="Calibri" pitchFamily="34" charset="0"/>
                <a:cs typeface="Calibri" pitchFamily="34" charset="0"/>
              </a:rPr>
              <a:t>result2</a:t>
            </a:r>
          </a:p>
          <a:p>
            <a:pPr algn="l"/>
            <a:r>
              <a:rPr lang="en-US" sz="1900" b="1" dirty="0">
                <a:latin typeface="Calibri" pitchFamily="34" charset="0"/>
                <a:ea typeface="+mn-ea"/>
                <a:cs typeface="Calibri" pitchFamily="34" charset="0"/>
              </a:rPr>
              <a:t>    ... </a:t>
            </a:r>
          </a:p>
          <a:p>
            <a:pPr algn="l"/>
            <a:r>
              <a:rPr lang="en-US" sz="1900" b="1" dirty="0">
                <a:latin typeface="Calibri" pitchFamily="34" charset="0"/>
                <a:ea typeface="+mn-ea"/>
                <a:cs typeface="Calibri" pitchFamily="34" charset="0"/>
              </a:rPr>
              <a:t>    ELSE </a:t>
            </a:r>
            <a:r>
              <a:rPr lang="en-US" sz="1900" b="1" dirty="0">
                <a:solidFill>
                  <a:schemeClr val="accent5">
                    <a:lumMod val="75000"/>
                  </a:schemeClr>
                </a:solidFill>
                <a:latin typeface="Calibri" pitchFamily="34" charset="0"/>
                <a:cs typeface="Calibri" pitchFamily="34" charset="0"/>
              </a:rPr>
              <a:t>default_result</a:t>
            </a:r>
            <a:r>
              <a:rPr lang="en-US" sz="1900" b="1" dirty="0">
                <a:latin typeface="Calibri" pitchFamily="34" charset="0"/>
                <a:ea typeface="+mn-ea"/>
                <a:cs typeface="Calibri" pitchFamily="34" charset="0"/>
              </a:rPr>
              <a:t> </a:t>
            </a:r>
          </a:p>
          <a:p>
            <a:pPr algn="l"/>
            <a:r>
              <a:rPr lang="en-US" sz="1900" b="1" dirty="0">
                <a:latin typeface="Calibri" pitchFamily="34" charset="0"/>
                <a:ea typeface="+mn-ea"/>
                <a:cs typeface="Calibri" pitchFamily="34" charset="0"/>
              </a:rPr>
              <a:t> END</a:t>
            </a:r>
          </a:p>
        </p:txBody>
      </p:sp>
    </p:spTree>
    <p:extLst>
      <p:ext uri="{BB962C8B-B14F-4D97-AF65-F5344CB8AC3E}">
        <p14:creationId xmlns:p14="http://schemas.microsoft.com/office/powerpoint/2010/main" val="49240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SELECT clause ce influien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ț</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eaza randurile</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1124744"/>
            <a:ext cx="2376264" cy="1200329"/>
          </a:xfrm>
          <a:prstGeom prst="rect">
            <a:avLst/>
          </a:prstGeom>
        </p:spPr>
        <p:txBody>
          <a:bodyPr wrap="square">
            <a:spAutoFit/>
          </a:bodyPr>
          <a:lstStyle/>
          <a:p>
            <a:r>
              <a:rPr lang="en-US" dirty="0">
                <a:latin typeface="Calibri Light" pitchFamily="34" charset="0"/>
                <a:cs typeface="Calibri Light" pitchFamily="34" charset="0"/>
              </a:rPr>
              <a:t>SELECT VendorCity, </a:t>
            </a:r>
          </a:p>
          <a:p>
            <a:r>
              <a:rPr lang="en-US" dirty="0">
                <a:latin typeface="Calibri Light" pitchFamily="34" charset="0"/>
                <a:cs typeface="Calibri Light" pitchFamily="34" charset="0"/>
              </a:rPr>
              <a:t>              VendorState</a:t>
            </a:r>
          </a:p>
          <a:p>
            <a:r>
              <a:rPr lang="en-US" dirty="0">
                <a:latin typeface="Calibri Light" pitchFamily="34" charset="0"/>
                <a:cs typeface="Calibri Light" pitchFamily="34" charset="0"/>
              </a:rPr>
              <a:t>FROM Vendors</a:t>
            </a:r>
          </a:p>
          <a:p>
            <a:r>
              <a:rPr lang="en-US" dirty="0">
                <a:latin typeface="Calibri Light" pitchFamily="34" charset="0"/>
                <a:cs typeface="Calibri Light" pitchFamily="34" charset="0"/>
              </a:rPr>
              <a:t>ORDER BY VendorCity;</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339" t="50000" r="30090" b="18095"/>
          <a:stretch/>
        </p:blipFill>
        <p:spPr bwMode="auto">
          <a:xfrm>
            <a:off x="3318655" y="1095563"/>
            <a:ext cx="5285793" cy="195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39552" y="2996952"/>
            <a:ext cx="2952328" cy="923330"/>
          </a:xfrm>
          <a:prstGeom prst="rect">
            <a:avLst/>
          </a:prstGeom>
        </p:spPr>
        <p:txBody>
          <a:bodyPr wrap="square">
            <a:spAutoFit/>
          </a:bodyPr>
          <a:lstStyle/>
          <a:p>
            <a:r>
              <a:rPr lang="en-US" dirty="0">
                <a:latin typeface="Calibri Light" pitchFamily="34" charset="0"/>
                <a:cs typeface="Calibri Light" pitchFamily="34" charset="0"/>
              </a:rPr>
              <a:t>SELECT </a:t>
            </a:r>
            <a:r>
              <a:rPr lang="en-US" b="1" dirty="0">
                <a:cs typeface="Calibri Light" pitchFamily="34" charset="0"/>
              </a:rPr>
              <a:t>DISTINCT</a:t>
            </a:r>
            <a:r>
              <a:rPr lang="en-US" dirty="0">
                <a:latin typeface="Calibri Light" pitchFamily="34" charset="0"/>
                <a:cs typeface="Calibri Light" pitchFamily="34" charset="0"/>
              </a:rPr>
              <a:t> VendorCity, </a:t>
            </a:r>
          </a:p>
          <a:p>
            <a:r>
              <a:rPr lang="en-US" dirty="0">
                <a:latin typeface="Calibri Light" pitchFamily="34" charset="0"/>
                <a:cs typeface="Calibri Light" pitchFamily="34" charset="0"/>
              </a:rPr>
              <a:t>                               VendorState</a:t>
            </a:r>
          </a:p>
          <a:p>
            <a:r>
              <a:rPr lang="en-US" dirty="0">
                <a:latin typeface="Calibri Light" pitchFamily="34" charset="0"/>
                <a:cs typeface="Calibri Light" pitchFamily="34" charset="0"/>
              </a:rPr>
              <a:t>FROM Vendors;</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071" t="36190" r="30179" b="30794"/>
          <a:stretch/>
        </p:blipFill>
        <p:spPr bwMode="auto">
          <a:xfrm>
            <a:off x="3491880" y="3140968"/>
            <a:ext cx="5112568" cy="194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816" y="5517232"/>
            <a:ext cx="3006080" cy="1200329"/>
          </a:xfrm>
          <a:prstGeom prst="rect">
            <a:avLst/>
          </a:prstGeom>
        </p:spPr>
        <p:txBody>
          <a:bodyPr wrap="square">
            <a:spAutoFit/>
          </a:bodyPr>
          <a:lstStyle/>
          <a:p>
            <a:r>
              <a:rPr lang="en-US" dirty="0">
                <a:latin typeface="Calibri Light" pitchFamily="34" charset="0"/>
                <a:cs typeface="Calibri Light" pitchFamily="34" charset="0"/>
              </a:rPr>
              <a:t>SELECT </a:t>
            </a:r>
            <a:r>
              <a:rPr lang="en-US" b="1" dirty="0">
                <a:cs typeface="Calibri Light" pitchFamily="34" charset="0"/>
              </a:rPr>
              <a:t>TOP 5</a:t>
            </a:r>
            <a:r>
              <a:rPr lang="en-US" dirty="0">
                <a:latin typeface="Calibri Light" pitchFamily="34" charset="0"/>
                <a:cs typeface="Calibri Light" pitchFamily="34" charset="0"/>
              </a:rPr>
              <a:t> VendoriD , </a:t>
            </a:r>
            <a:endParaRPr lang="ro-RO" dirty="0">
              <a:latin typeface="Calibri Light" pitchFamily="34" charset="0"/>
              <a:cs typeface="Calibri Light" pitchFamily="34" charset="0"/>
            </a:endParaRPr>
          </a:p>
          <a:p>
            <a:r>
              <a:rPr lang="ro-RO" dirty="0">
                <a:latin typeface="Calibri Light" pitchFamily="34" charset="0"/>
                <a:cs typeface="Calibri Light" pitchFamily="34" charset="0"/>
              </a:rPr>
              <a:t>                         </a:t>
            </a:r>
            <a:r>
              <a:rPr lang="en-US" dirty="0">
                <a:latin typeface="Calibri Light" pitchFamily="34" charset="0"/>
                <a:cs typeface="Calibri Light" pitchFamily="34" charset="0"/>
              </a:rPr>
              <a:t>InvoiceTotal</a:t>
            </a:r>
          </a:p>
          <a:p>
            <a:r>
              <a:rPr lang="en-US" dirty="0">
                <a:latin typeface="Calibri Light" pitchFamily="34" charset="0"/>
                <a:cs typeface="Calibri Light" pitchFamily="34" charset="0"/>
              </a:rPr>
              <a:t>FROM Invoices</a:t>
            </a:r>
          </a:p>
          <a:p>
            <a:r>
              <a:rPr lang="en-US" dirty="0">
                <a:latin typeface="Calibri Light" pitchFamily="34" charset="0"/>
                <a:cs typeface="Calibri Light" pitchFamily="34" charset="0"/>
              </a:rPr>
              <a:t>ORDER BY InvoiceTotal DESC;</a:t>
            </a:r>
          </a:p>
        </p:txBody>
      </p:sp>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071" t="58458" r="30357" b="19550"/>
          <a:stretch/>
        </p:blipFill>
        <p:spPr bwMode="auto">
          <a:xfrm>
            <a:off x="3491880" y="5501950"/>
            <a:ext cx="5256583" cy="133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32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ORDER BY clause</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0" name="Rectangle 9"/>
          <p:cNvSpPr/>
          <p:nvPr/>
        </p:nvSpPr>
        <p:spPr>
          <a:xfrm>
            <a:off x="563782" y="1628800"/>
            <a:ext cx="8040666" cy="1200329"/>
          </a:xfrm>
          <a:prstGeom prst="rect">
            <a:avLst/>
          </a:prstGeom>
        </p:spPr>
        <p:txBody>
          <a:bodyPr wrap="square">
            <a:spAutoFit/>
          </a:bodyPr>
          <a:lstStyle/>
          <a:p>
            <a:r>
              <a:rPr lang="en-US" dirty="0">
                <a:latin typeface="Calibri Light" pitchFamily="34" charset="0"/>
                <a:cs typeface="Calibri Light" pitchFamily="34" charset="0"/>
              </a:rPr>
              <a:t>SELECT </a:t>
            </a:r>
            <a:r>
              <a:rPr lang="ro-RO" dirty="0">
                <a:latin typeface="Calibri Light" pitchFamily="34" charset="0"/>
                <a:cs typeface="Calibri Light" pitchFamily="34" charset="0"/>
              </a:rPr>
              <a:t>TOP 3 </a:t>
            </a:r>
            <a:r>
              <a:rPr lang="en-US" dirty="0">
                <a:latin typeface="Calibri Light" pitchFamily="34" charset="0"/>
                <a:cs typeface="Calibri Light" pitchFamily="34" charset="0"/>
              </a:rPr>
              <a:t>VendorName,</a:t>
            </a:r>
          </a:p>
          <a:p>
            <a:r>
              <a:rPr lang="en-US" dirty="0">
                <a:latin typeface="Calibri Light" pitchFamily="34" charset="0"/>
                <a:cs typeface="Calibri Light" pitchFamily="34" charset="0"/>
              </a:rPr>
              <a:t>             VendorCity + ‘ , ‘ + VendorState + ‘ ‘ + VendorZipCode AS Address</a:t>
            </a:r>
          </a:p>
          <a:p>
            <a:r>
              <a:rPr lang="en-US" dirty="0">
                <a:latin typeface="Calibri Light" pitchFamily="34" charset="0"/>
                <a:cs typeface="Calibri Light" pitchFamily="34" charset="0"/>
              </a:rPr>
              <a:t>FROM Vendors</a:t>
            </a:r>
          </a:p>
          <a:p>
            <a:r>
              <a:rPr lang="en-US" b="1" dirty="0">
                <a:cs typeface="Calibri Light" pitchFamily="34" charset="0"/>
              </a:rPr>
              <a:t>ORDER BY </a:t>
            </a:r>
            <a:r>
              <a:rPr lang="en-US" dirty="0">
                <a:latin typeface="Calibri Light" pitchFamily="34" charset="0"/>
                <a:cs typeface="Calibri Light" pitchFamily="34" charset="0"/>
              </a:rPr>
              <a:t>VendorName;</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94" t="41253" r="32678" b="43968"/>
          <a:stretch/>
        </p:blipFill>
        <p:spPr bwMode="auto">
          <a:xfrm>
            <a:off x="3059832" y="2322363"/>
            <a:ext cx="5660573" cy="101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563782" y="3340331"/>
            <a:ext cx="8040666" cy="1200329"/>
          </a:xfrm>
          <a:prstGeom prst="rect">
            <a:avLst/>
          </a:prstGeom>
        </p:spPr>
        <p:txBody>
          <a:bodyPr wrap="square">
            <a:spAutoFit/>
          </a:bodyPr>
          <a:lstStyle/>
          <a:p>
            <a:r>
              <a:rPr lang="en-US" dirty="0">
                <a:latin typeface="Calibri Light" pitchFamily="34" charset="0"/>
                <a:cs typeface="Calibri Light" pitchFamily="34" charset="0"/>
              </a:rPr>
              <a:t>SELECT </a:t>
            </a:r>
            <a:r>
              <a:rPr lang="ro-RO" dirty="0">
                <a:latin typeface="Calibri Light" pitchFamily="34" charset="0"/>
                <a:cs typeface="Calibri Light" pitchFamily="34" charset="0"/>
              </a:rPr>
              <a:t>TOP 3 </a:t>
            </a:r>
            <a:r>
              <a:rPr lang="en-US" dirty="0">
                <a:latin typeface="Calibri Light" pitchFamily="34" charset="0"/>
                <a:cs typeface="Calibri Light" pitchFamily="34" charset="0"/>
              </a:rPr>
              <a:t>VendorName,</a:t>
            </a:r>
          </a:p>
          <a:p>
            <a:r>
              <a:rPr lang="en-US" dirty="0">
                <a:latin typeface="Calibri Light" pitchFamily="34" charset="0"/>
                <a:cs typeface="Calibri Light" pitchFamily="34" charset="0"/>
              </a:rPr>
              <a:t>             VendorCity + ‘ , ‘ + VendorState + ‘ ‘ + VendorZipCode AS Address</a:t>
            </a:r>
          </a:p>
          <a:p>
            <a:r>
              <a:rPr lang="en-US" dirty="0">
                <a:latin typeface="Calibri Light" pitchFamily="34" charset="0"/>
                <a:cs typeface="Calibri Light" pitchFamily="34" charset="0"/>
              </a:rPr>
              <a:t>FROM Vendors</a:t>
            </a:r>
          </a:p>
          <a:p>
            <a:r>
              <a:rPr lang="en-US" b="1" dirty="0">
                <a:cs typeface="Calibri Light" pitchFamily="34" charset="0"/>
              </a:rPr>
              <a:t>ORDER BY </a:t>
            </a:r>
            <a:r>
              <a:rPr lang="en-US" dirty="0">
                <a:latin typeface="Calibri Light" pitchFamily="34" charset="0"/>
                <a:cs typeface="Calibri Light" pitchFamily="34" charset="0"/>
              </a:rPr>
              <a:t>VendorName  </a:t>
            </a:r>
            <a:r>
              <a:rPr lang="en-US" b="1" dirty="0">
                <a:cs typeface="Calibri Light" pitchFamily="34" charset="0"/>
              </a:rPr>
              <a:t>DESC</a:t>
            </a:r>
            <a:r>
              <a:rPr lang="en-US" dirty="0">
                <a:latin typeface="Calibri Light" pitchFamily="34" charset="0"/>
                <a:cs typeface="Calibri Light" pitchFamily="34" charset="0"/>
              </a:rPr>
              <a:t>; </a:t>
            </a: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071" t="57458" r="32768" b="28413"/>
          <a:stretch/>
        </p:blipFill>
        <p:spPr bwMode="auto">
          <a:xfrm>
            <a:off x="3092490" y="4548269"/>
            <a:ext cx="5627915" cy="96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6"/>
          <p:cNvSpPr txBox="1">
            <a:spLocks/>
          </p:cNvSpPr>
          <p:nvPr/>
        </p:nvSpPr>
        <p:spPr>
          <a:xfrm>
            <a:off x="539552" y="980728"/>
            <a:ext cx="8064896" cy="480953"/>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300" b="1" dirty="0">
                <a:latin typeface="Calibri" pitchFamily="34" charset="0"/>
                <a:ea typeface="+mn-ea"/>
                <a:cs typeface="Calibri" pitchFamily="34" charset="0"/>
              </a:rPr>
              <a:t>ORDER BY </a:t>
            </a:r>
            <a:r>
              <a:rPr lang="en-US" sz="2300" b="1" dirty="0">
                <a:solidFill>
                  <a:srgbClr val="7030A0"/>
                </a:solidFill>
                <a:latin typeface="Calibri" pitchFamily="34" charset="0"/>
                <a:ea typeface="+mn-ea"/>
                <a:cs typeface="Calibri" pitchFamily="34" charset="0"/>
              </a:rPr>
              <a:t>expression [</a:t>
            </a:r>
            <a:r>
              <a:rPr lang="en-US" sz="2300" b="1" dirty="0">
                <a:solidFill>
                  <a:srgbClr val="C00000"/>
                </a:solidFill>
                <a:latin typeface="Calibri" pitchFamily="34" charset="0"/>
                <a:ea typeface="+mn-ea"/>
                <a:cs typeface="Calibri" pitchFamily="34" charset="0"/>
              </a:rPr>
              <a:t>ASC | DESC</a:t>
            </a:r>
            <a:r>
              <a:rPr lang="en-US" sz="2300" b="1" dirty="0">
                <a:solidFill>
                  <a:srgbClr val="7030A0"/>
                </a:solidFill>
                <a:latin typeface="Calibri" pitchFamily="34" charset="0"/>
                <a:ea typeface="+mn-ea"/>
                <a:cs typeface="Calibri" pitchFamily="34" charset="0"/>
              </a:rPr>
              <a:t>]</a:t>
            </a:r>
            <a:endParaRPr lang="en-US" sz="2300" b="1" dirty="0">
              <a:solidFill>
                <a:srgbClr val="C00000"/>
              </a:solidFill>
              <a:latin typeface="Calibri" pitchFamily="34" charset="0"/>
              <a:ea typeface="+mn-ea"/>
              <a:cs typeface="Calibri" pitchFamily="34" charset="0"/>
            </a:endParaRPr>
          </a:p>
        </p:txBody>
      </p:sp>
    </p:spTree>
    <p:extLst>
      <p:ext uri="{BB962C8B-B14F-4D97-AF65-F5344CB8AC3E}">
        <p14:creationId xmlns:p14="http://schemas.microsoft.com/office/powerpoint/2010/main" val="273363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SELECT, WHERE, ORDER BY statements</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Title 6"/>
          <p:cNvSpPr txBox="1">
            <a:spLocks/>
          </p:cNvSpPr>
          <p:nvPr/>
        </p:nvSpPr>
        <p:spPr>
          <a:xfrm>
            <a:off x="539552" y="1124744"/>
            <a:ext cx="8064896" cy="1080120"/>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Calibri" pitchFamily="34" charset="0"/>
                <a:cs typeface="Calibri" pitchFamily="34" charset="0"/>
              </a:rPr>
              <a:t>SELECT </a:t>
            </a:r>
            <a:r>
              <a:rPr lang="en-US" sz="2400" b="1" dirty="0">
                <a:solidFill>
                  <a:srgbClr val="7030A0"/>
                </a:solidFill>
                <a:latin typeface="Calibri" pitchFamily="34" charset="0"/>
                <a:cs typeface="Calibri" pitchFamily="34" charset="0"/>
              </a:rPr>
              <a:t>[DISTINCT] [TOP n] </a:t>
            </a:r>
            <a:r>
              <a:rPr lang="en-US" sz="2400" b="1" dirty="0">
                <a:solidFill>
                  <a:schemeClr val="accent5">
                    <a:lumMod val="75000"/>
                  </a:schemeClr>
                </a:solidFill>
                <a:latin typeface="Calibri" pitchFamily="34" charset="0"/>
                <a:ea typeface="+mn-ea"/>
                <a:cs typeface="Calibri" pitchFamily="34" charset="0"/>
              </a:rPr>
              <a:t>column_name</a:t>
            </a:r>
            <a:r>
              <a:rPr lang="en-US" sz="2400" b="1" dirty="0">
                <a:latin typeface="Calibri" pitchFamily="34" charset="0"/>
                <a:cs typeface="Calibri" pitchFamily="34" charset="0"/>
              </a:rPr>
              <a:t> </a:t>
            </a:r>
            <a:r>
              <a:rPr lang="en-US" sz="2400" b="1" dirty="0">
                <a:solidFill>
                  <a:srgbClr val="7030A0"/>
                </a:solidFill>
                <a:latin typeface="Calibri" pitchFamily="34" charset="0"/>
                <a:cs typeface="Calibri" pitchFamily="34" charset="0"/>
              </a:rPr>
              <a:t>[[AS] result_column]</a:t>
            </a:r>
          </a:p>
          <a:p>
            <a:pPr algn="l"/>
            <a:r>
              <a:rPr lang="en-US" sz="2400" b="1" dirty="0">
                <a:latin typeface="Calibri" pitchFamily="34" charset="0"/>
                <a:cs typeface="Calibri" pitchFamily="34" charset="0"/>
              </a:rPr>
              <a:t>FROM </a:t>
            </a:r>
            <a:r>
              <a:rPr lang="en-US" sz="2400" b="1" dirty="0">
                <a:solidFill>
                  <a:schemeClr val="accent5">
                    <a:lumMod val="75000"/>
                  </a:schemeClr>
                </a:solidFill>
                <a:latin typeface="Calibri" pitchFamily="34" charset="0"/>
                <a:ea typeface="+mn-ea"/>
                <a:cs typeface="Calibri" pitchFamily="34" charset="0"/>
              </a:rPr>
              <a:t>table_name</a:t>
            </a:r>
          </a:p>
        </p:txBody>
      </p:sp>
      <p:sp>
        <p:nvSpPr>
          <p:cNvPr id="7" name="Title 6"/>
          <p:cNvSpPr txBox="1">
            <a:spLocks/>
          </p:cNvSpPr>
          <p:nvPr/>
        </p:nvSpPr>
        <p:spPr>
          <a:xfrm>
            <a:off x="545934" y="2492896"/>
            <a:ext cx="8064896" cy="2448272"/>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Calibri" pitchFamily="34" charset="0"/>
                <a:cs typeface="Calibri" pitchFamily="34" charset="0"/>
              </a:rPr>
              <a:t>SELECT </a:t>
            </a:r>
            <a:r>
              <a:rPr lang="en-US" sz="2400" b="1" dirty="0">
                <a:solidFill>
                  <a:schemeClr val="accent5">
                    <a:lumMod val="75000"/>
                  </a:schemeClr>
                </a:solidFill>
                <a:latin typeface="Calibri" pitchFamily="34" charset="0"/>
                <a:ea typeface="+mn-ea"/>
                <a:cs typeface="Calibri" pitchFamily="34" charset="0"/>
              </a:rPr>
              <a:t>column1, column2, ...</a:t>
            </a:r>
            <a:br>
              <a:rPr lang="en-US" sz="2400" b="1" dirty="0">
                <a:solidFill>
                  <a:schemeClr val="accent5">
                    <a:lumMod val="75000"/>
                  </a:schemeClr>
                </a:solidFill>
                <a:latin typeface="Calibri" pitchFamily="34" charset="0"/>
                <a:ea typeface="+mn-ea"/>
                <a:cs typeface="Calibri" pitchFamily="34" charset="0"/>
              </a:rPr>
            </a:br>
            <a:r>
              <a:rPr lang="en-US" sz="2400" b="1" dirty="0">
                <a:latin typeface="Calibri" pitchFamily="34" charset="0"/>
                <a:cs typeface="Calibri" pitchFamily="34" charset="0"/>
              </a:rPr>
              <a:t>FROM </a:t>
            </a:r>
            <a:r>
              <a:rPr lang="en-US" sz="2400" b="1" dirty="0">
                <a:solidFill>
                  <a:schemeClr val="accent5">
                    <a:lumMod val="75000"/>
                  </a:schemeClr>
                </a:solidFill>
                <a:latin typeface="Calibri" pitchFamily="34" charset="0"/>
                <a:ea typeface="+mn-ea"/>
                <a:cs typeface="Calibri" pitchFamily="34" charset="0"/>
              </a:rPr>
              <a:t>table_name</a:t>
            </a:r>
          </a:p>
          <a:p>
            <a:pPr algn="l"/>
            <a:r>
              <a:rPr lang="en-US" sz="2400" b="1" dirty="0">
                <a:latin typeface="Calibri" pitchFamily="34" charset="0"/>
                <a:cs typeface="Calibri" pitchFamily="34" charset="0"/>
              </a:rPr>
              <a:t>[WHERE condition]</a:t>
            </a:r>
          </a:p>
          <a:p>
            <a:pPr algn="l"/>
            <a:r>
              <a:rPr lang="en-US" sz="2400" b="1" dirty="0">
                <a:latin typeface="Calibri" pitchFamily="34" charset="0"/>
                <a:cs typeface="Calibri" pitchFamily="34" charset="0"/>
              </a:rPr>
              <a:t>Syntax:</a:t>
            </a:r>
          </a:p>
          <a:p>
            <a:pPr algn="l"/>
            <a:r>
              <a:rPr lang="en-US" sz="2400" b="1" dirty="0">
                <a:latin typeface="Calibri" pitchFamily="34" charset="0"/>
                <a:cs typeface="Calibri" pitchFamily="34" charset="0"/>
              </a:rPr>
              <a:t>WHERE </a:t>
            </a:r>
            <a:r>
              <a:rPr lang="en-US" sz="2400" b="1" dirty="0">
                <a:solidFill>
                  <a:srgbClr val="7030A0"/>
                </a:solidFill>
                <a:latin typeface="Calibri" pitchFamily="34" charset="0"/>
                <a:cs typeface="Calibri" pitchFamily="34" charset="0"/>
              </a:rPr>
              <a:t>[NOT] </a:t>
            </a:r>
            <a:r>
              <a:rPr lang="en-US" sz="2400" b="1" dirty="0">
                <a:solidFill>
                  <a:schemeClr val="accent5">
                    <a:lumMod val="75000"/>
                  </a:schemeClr>
                </a:solidFill>
                <a:latin typeface="Calibri" pitchFamily="34" charset="0"/>
                <a:ea typeface="+mn-ea"/>
                <a:cs typeface="Calibri" pitchFamily="34" charset="0"/>
              </a:rPr>
              <a:t>column_name</a:t>
            </a:r>
            <a:r>
              <a:rPr lang="en-US" sz="2400" b="1" dirty="0">
                <a:latin typeface="Calibri" pitchFamily="34" charset="0"/>
                <a:cs typeface="Calibri" pitchFamily="34" charset="0"/>
              </a:rPr>
              <a:t> </a:t>
            </a:r>
            <a:r>
              <a:rPr lang="en-US" sz="2400" b="1" dirty="0">
                <a:solidFill>
                  <a:srgbClr val="7030A0"/>
                </a:solidFill>
                <a:latin typeface="Calibri" pitchFamily="34" charset="0"/>
                <a:cs typeface="Calibri" pitchFamily="34" charset="0"/>
              </a:rPr>
              <a:t>[&lt; &gt; = &lt;&gt; &lt;= &gt;= BETWEEN LIKE </a:t>
            </a:r>
            <a:br>
              <a:rPr lang="en-US" sz="2400" b="1" dirty="0">
                <a:solidFill>
                  <a:srgbClr val="7030A0"/>
                </a:solidFill>
                <a:latin typeface="Calibri" pitchFamily="34" charset="0"/>
                <a:cs typeface="Calibri" pitchFamily="34" charset="0"/>
              </a:rPr>
            </a:br>
            <a:r>
              <a:rPr lang="en-US" sz="2400" b="1" dirty="0">
                <a:solidFill>
                  <a:srgbClr val="7030A0"/>
                </a:solidFill>
                <a:latin typeface="Calibri" pitchFamily="34" charset="0"/>
                <a:cs typeface="Calibri" pitchFamily="34" charset="0"/>
              </a:rPr>
              <a:t>IS NULL/IS NOT NULL]</a:t>
            </a:r>
            <a:r>
              <a:rPr lang="en-US" sz="2400" b="1" dirty="0">
                <a:latin typeface="Calibri" pitchFamily="34" charset="0"/>
                <a:cs typeface="Calibri" pitchFamily="34" charset="0"/>
              </a:rPr>
              <a:t> </a:t>
            </a:r>
            <a:r>
              <a:rPr lang="en-US" sz="2400" b="1" dirty="0">
                <a:solidFill>
                  <a:schemeClr val="accent5">
                    <a:lumMod val="75000"/>
                  </a:schemeClr>
                </a:solidFill>
                <a:latin typeface="Calibri" pitchFamily="34" charset="0"/>
                <a:ea typeface="+mn-ea"/>
                <a:cs typeface="Calibri" pitchFamily="34" charset="0"/>
              </a:rPr>
              <a:t>value</a:t>
            </a:r>
            <a:r>
              <a:rPr lang="en-US" sz="2400" b="1" dirty="0">
                <a:latin typeface="Calibri" pitchFamily="34" charset="0"/>
                <a:cs typeface="Calibri" pitchFamily="34" charset="0"/>
              </a:rPr>
              <a:t> </a:t>
            </a:r>
            <a:r>
              <a:rPr lang="en-US" sz="2400" b="1" dirty="0">
                <a:solidFill>
                  <a:srgbClr val="7030A0"/>
                </a:solidFill>
                <a:latin typeface="Calibri" pitchFamily="34" charset="0"/>
                <a:cs typeface="Calibri" pitchFamily="34" charset="0"/>
              </a:rPr>
              <a:t>[AND OR]</a:t>
            </a:r>
          </a:p>
        </p:txBody>
      </p:sp>
      <p:sp>
        <p:nvSpPr>
          <p:cNvPr id="8" name="Title 6"/>
          <p:cNvSpPr txBox="1">
            <a:spLocks/>
          </p:cNvSpPr>
          <p:nvPr/>
        </p:nvSpPr>
        <p:spPr>
          <a:xfrm>
            <a:off x="545934" y="5301208"/>
            <a:ext cx="8064896" cy="129614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Calibri" pitchFamily="34" charset="0"/>
                <a:cs typeface="Calibri" pitchFamily="34" charset="0"/>
              </a:rPr>
              <a:t>SELECT </a:t>
            </a:r>
            <a:r>
              <a:rPr lang="en-US" sz="2400" b="1" dirty="0">
                <a:solidFill>
                  <a:schemeClr val="accent5">
                    <a:lumMod val="75000"/>
                  </a:schemeClr>
                </a:solidFill>
                <a:latin typeface="Calibri" pitchFamily="34" charset="0"/>
                <a:ea typeface="+mn-ea"/>
                <a:cs typeface="Calibri" pitchFamily="34" charset="0"/>
              </a:rPr>
              <a:t>column1, column2, ...</a:t>
            </a:r>
          </a:p>
          <a:p>
            <a:pPr algn="l"/>
            <a:r>
              <a:rPr lang="en-US" sz="2400" b="1" dirty="0">
                <a:latin typeface="Calibri" pitchFamily="34" charset="0"/>
                <a:cs typeface="Calibri" pitchFamily="34" charset="0"/>
              </a:rPr>
              <a:t>FROM </a:t>
            </a:r>
            <a:r>
              <a:rPr lang="en-US" sz="2400" b="1" dirty="0">
                <a:solidFill>
                  <a:schemeClr val="accent5">
                    <a:lumMod val="75000"/>
                  </a:schemeClr>
                </a:solidFill>
                <a:latin typeface="Calibri" pitchFamily="34" charset="0"/>
                <a:ea typeface="+mn-ea"/>
                <a:cs typeface="Calibri" pitchFamily="34" charset="0"/>
              </a:rPr>
              <a:t>table_name</a:t>
            </a:r>
          </a:p>
          <a:p>
            <a:pPr algn="l"/>
            <a:r>
              <a:rPr lang="en-US" sz="2400" b="1" dirty="0">
                <a:latin typeface="Calibri" pitchFamily="34" charset="0"/>
                <a:cs typeface="Calibri" pitchFamily="34" charset="0"/>
              </a:rPr>
              <a:t>ORDER BY </a:t>
            </a:r>
            <a:r>
              <a:rPr lang="en-US" sz="2400" b="1" dirty="0">
                <a:solidFill>
                  <a:schemeClr val="accent5">
                    <a:lumMod val="75000"/>
                  </a:schemeClr>
                </a:solidFill>
                <a:latin typeface="Calibri" pitchFamily="34" charset="0"/>
                <a:ea typeface="+mn-ea"/>
                <a:cs typeface="Calibri" pitchFamily="34" charset="0"/>
              </a:rPr>
              <a:t>column1 </a:t>
            </a:r>
            <a:r>
              <a:rPr lang="en-US" sz="2400" b="1" dirty="0">
                <a:solidFill>
                  <a:srgbClr val="7030A0"/>
                </a:solidFill>
                <a:latin typeface="Calibri" pitchFamily="34" charset="0"/>
                <a:cs typeface="Calibri" pitchFamily="34" charset="0"/>
              </a:rPr>
              <a:t>[ASC|DESC], </a:t>
            </a:r>
            <a:r>
              <a:rPr lang="en-US" sz="2400" b="1" dirty="0">
                <a:solidFill>
                  <a:schemeClr val="accent5">
                    <a:lumMod val="75000"/>
                  </a:schemeClr>
                </a:solidFill>
                <a:latin typeface="Calibri" pitchFamily="34" charset="0"/>
                <a:ea typeface="+mn-ea"/>
                <a:cs typeface="Calibri" pitchFamily="34" charset="0"/>
              </a:rPr>
              <a:t>column2</a:t>
            </a:r>
            <a:r>
              <a:rPr lang="en-US" sz="2400" b="1" dirty="0">
                <a:latin typeface="Calibri" pitchFamily="34" charset="0"/>
                <a:cs typeface="Calibri" pitchFamily="34" charset="0"/>
              </a:rPr>
              <a:t> </a:t>
            </a:r>
            <a:r>
              <a:rPr lang="en-US" sz="2400" b="1" dirty="0">
                <a:solidFill>
                  <a:srgbClr val="7030A0"/>
                </a:solidFill>
                <a:latin typeface="Calibri" pitchFamily="34" charset="0"/>
                <a:cs typeface="Calibri" pitchFamily="34" charset="0"/>
              </a:rPr>
              <a:t>[ASC|DESC]</a:t>
            </a:r>
          </a:p>
        </p:txBody>
      </p:sp>
    </p:spTree>
    <p:extLst>
      <p:ext uri="{BB962C8B-B14F-4D97-AF65-F5344CB8AC3E}">
        <p14:creationId xmlns:p14="http://schemas.microsoft.com/office/powerpoint/2010/main" val="417884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6336704"/>
          </a:xfrm>
        </p:spPr>
        <p:txBody>
          <a:bodyPr>
            <a:noAutofit/>
          </a:bodyPr>
          <a:lstStyle/>
          <a:p>
            <a:pPr algn="l"/>
            <a:r>
              <a:rPr lang="en-US" sz="1600" dirty="0"/>
              <a:t>                       </a:t>
            </a:r>
            <a:r>
              <a:rPr lang="ro-RO" sz="1600" dirty="0"/>
              <a:t>          </a:t>
            </a:r>
            <a:r>
              <a:rPr lang="en-US" sz="1600" dirty="0"/>
              <a:t> </a:t>
            </a:r>
            <a:r>
              <a:rPr lang="ro-RO" sz="1600" dirty="0"/>
              <a:t>                                        </a:t>
            </a:r>
            <a:r>
              <a:rPr lang="en-US" sz="2800" noProof="1"/>
              <a:t>Sarcin</a:t>
            </a:r>
            <a:r>
              <a:rPr lang="ro-RO" sz="2800" noProof="1"/>
              <a:t>ă 1</a:t>
            </a:r>
            <a:r>
              <a:rPr lang="en-US" sz="2800" dirty="0"/>
              <a:t>:</a:t>
            </a:r>
            <a:br>
              <a:rPr lang="ro-RO" sz="1600" dirty="0"/>
            </a:br>
            <a:br>
              <a:rPr lang="en-US" sz="700" dirty="0"/>
            </a:br>
            <a:r>
              <a:rPr lang="vi-VN" sz="1800" dirty="0">
                <a:latin typeface="Calibri Light" pitchFamily="34" charset="0"/>
                <a:cs typeface="Calibri Light" pitchFamily="34" charset="0"/>
              </a:rPr>
              <a:t>1) Extrage numele jocului (</a:t>
            </a:r>
            <a:r>
              <a:rPr lang="vi-VN" sz="1800" b="1" dirty="0">
                <a:latin typeface="Calibri" pitchFamily="34" charset="0"/>
                <a:cs typeface="Calibri" pitchFamily="34" charset="0"/>
              </a:rPr>
              <a:t>GameName</a:t>
            </a:r>
            <a:r>
              <a:rPr lang="vi-VN" sz="1800" dirty="0">
                <a:latin typeface="Calibri Light" pitchFamily="34" charset="0"/>
                <a:cs typeface="Calibri Light" pitchFamily="34" charset="0"/>
              </a:rPr>
              <a:t>) și numele dezvoltatorului (</a:t>
            </a:r>
            <a:r>
              <a:rPr lang="vi-VN" sz="1800" b="1" dirty="0">
                <a:latin typeface="Calibri" pitchFamily="34" charset="0"/>
                <a:cs typeface="Calibri" pitchFamily="34" charset="0"/>
              </a:rPr>
              <a:t>DeveloperName</a:t>
            </a:r>
            <a:r>
              <a:rPr lang="vi-VN" sz="1800" dirty="0">
                <a:latin typeface="Calibri Light" pitchFamily="34" charset="0"/>
                <a:cs typeface="Calibri Light" pitchFamily="34" charset="0"/>
              </a:rPr>
              <a:t>) din tabelul </a:t>
            </a:r>
            <a:r>
              <a:rPr lang="vi-VN" sz="1800" b="1" dirty="0">
                <a:latin typeface="Calibri" pitchFamily="34" charset="0"/>
                <a:cs typeface="Calibri" pitchFamily="34" charset="0"/>
              </a:rPr>
              <a:t>Games</a:t>
            </a:r>
            <a:r>
              <a:rPr lang="vi-VN" sz="1800" dirty="0">
                <a:latin typeface="Calibri Light" pitchFamily="34" charset="0"/>
                <a:cs typeface="Calibri Light" pitchFamily="34" charset="0"/>
              </a:rPr>
              <a:t>, redenumindu-le ca </a:t>
            </a:r>
            <a:r>
              <a:rPr lang="vi-VN" sz="1800" b="1" dirty="0">
                <a:latin typeface="Calibri" pitchFamily="34" charset="0"/>
                <a:cs typeface="Calibri" pitchFamily="34" charset="0"/>
              </a:rPr>
              <a:t>Game</a:t>
            </a:r>
            <a:r>
              <a:rPr lang="vi-VN" sz="1800" dirty="0">
                <a:latin typeface="Calibri Light" pitchFamily="34" charset="0"/>
                <a:cs typeface="Calibri Light" pitchFamily="34" charset="0"/>
              </a:rPr>
              <a:t> și </a:t>
            </a:r>
            <a:r>
              <a:rPr lang="vi-VN" sz="1800" b="1" dirty="0">
                <a:latin typeface="Calibri" pitchFamily="34" charset="0"/>
                <a:cs typeface="Calibri" pitchFamily="34" charset="0"/>
              </a:rPr>
              <a:t>Developer</a:t>
            </a:r>
            <a:r>
              <a:rPr lang="vi-VN" sz="1800" dirty="0">
                <a:latin typeface="Calibri Light" pitchFamily="34" charset="0"/>
                <a:cs typeface="Calibri Light" pitchFamily="34" charset="0"/>
              </a:rPr>
              <a:t>.</a:t>
            </a:r>
            <a:br>
              <a:rPr lang="vi-VN" sz="1800" dirty="0">
                <a:latin typeface="Calibri Light" pitchFamily="34" charset="0"/>
                <a:cs typeface="Calibri Light" pitchFamily="34" charset="0"/>
              </a:rPr>
            </a:br>
            <a:br>
              <a:rPr lang="vi-VN" sz="1000" dirty="0">
                <a:latin typeface="Calibri Light" pitchFamily="34" charset="0"/>
                <a:cs typeface="Calibri Light" pitchFamily="34" charset="0"/>
              </a:rPr>
            </a:br>
            <a:r>
              <a:rPr lang="ro-RO" sz="1800" dirty="0">
                <a:latin typeface="Calibri Light" pitchFamily="34" charset="0"/>
                <a:cs typeface="Calibri Light" pitchFamily="34" charset="0"/>
              </a:rPr>
              <a:t>2</a:t>
            </a:r>
            <a:r>
              <a:rPr lang="vi-VN" sz="1800" dirty="0">
                <a:latin typeface="Calibri Light" pitchFamily="34" charset="0"/>
                <a:cs typeface="Calibri Light" pitchFamily="34" charset="0"/>
              </a:rPr>
              <a:t>) Extrage numele jocului (</a:t>
            </a:r>
            <a:r>
              <a:rPr lang="vi-VN" sz="1800" b="1" dirty="0">
                <a:latin typeface="Calibri" pitchFamily="34" charset="0"/>
                <a:cs typeface="Calibri" pitchFamily="34" charset="0"/>
              </a:rPr>
              <a:t>GameName</a:t>
            </a:r>
            <a:r>
              <a:rPr lang="vi-VN" sz="1800" dirty="0">
                <a:latin typeface="Calibri Light" pitchFamily="34" charset="0"/>
                <a:cs typeface="Calibri Light" pitchFamily="34" charset="0"/>
              </a:rPr>
              <a:t>) și genul jocului (</a:t>
            </a:r>
            <a:r>
              <a:rPr lang="vi-VN" sz="1800" b="1" dirty="0">
                <a:latin typeface="Calibri" pitchFamily="34" charset="0"/>
                <a:cs typeface="Calibri" pitchFamily="34" charset="0"/>
              </a:rPr>
              <a:t>Genre</a:t>
            </a:r>
            <a:r>
              <a:rPr lang="vi-VN" sz="1800" dirty="0">
                <a:latin typeface="Calibri Light" pitchFamily="34" charset="0"/>
                <a:cs typeface="Calibri Light" pitchFamily="34" charset="0"/>
              </a:rPr>
              <a:t>) din tabelul </a:t>
            </a:r>
            <a:r>
              <a:rPr lang="vi-VN" sz="1800" b="1" dirty="0">
                <a:latin typeface="Calibri" pitchFamily="34" charset="0"/>
                <a:cs typeface="Calibri" pitchFamily="34" charset="0"/>
              </a:rPr>
              <a:t>Games</a:t>
            </a:r>
            <a:r>
              <a:rPr lang="vi-VN" sz="1800" dirty="0">
                <a:latin typeface="Calibri Light" pitchFamily="34" charset="0"/>
                <a:cs typeface="Calibri Light" pitchFamily="34" charset="0"/>
              </a:rPr>
              <a:t>, creând o coloană nouă (</a:t>
            </a:r>
            <a:r>
              <a:rPr lang="vi-VN" sz="1800" b="1" dirty="0">
                <a:latin typeface="Calibri" pitchFamily="34" charset="0"/>
                <a:cs typeface="Calibri" pitchFamily="34" charset="0"/>
              </a:rPr>
              <a:t>GameDetails</a:t>
            </a:r>
            <a:r>
              <a:rPr lang="vi-VN" sz="1800" dirty="0">
                <a:latin typeface="Calibri Light" pitchFamily="34" charset="0"/>
                <a:cs typeface="Calibri Light" pitchFamily="34" charset="0"/>
              </a:rPr>
              <a:t>) care să combine ambele valori sub forma </a:t>
            </a:r>
            <a:r>
              <a:rPr lang="vi-VN" sz="1800" dirty="0">
                <a:effectLst>
                  <a:outerShdw blurRad="38100" dist="38100" dir="2700000" algn="tl">
                    <a:srgbClr val="000000">
                      <a:alpha val="43137"/>
                    </a:srgbClr>
                  </a:outerShdw>
                </a:effectLst>
                <a:latin typeface="Calibri Light" pitchFamily="34" charset="0"/>
                <a:cs typeface="Calibri Light" pitchFamily="34" charset="0"/>
              </a:rPr>
              <a:t>"GameName - Genre".</a:t>
            </a:r>
            <a:br>
              <a:rPr lang="vi-VN" sz="1800" dirty="0">
                <a:latin typeface="Calibri Light" pitchFamily="34" charset="0"/>
                <a:cs typeface="Calibri Light" pitchFamily="34" charset="0"/>
              </a:rPr>
            </a:br>
            <a:br>
              <a:rPr lang="vi-VN" sz="1050" dirty="0">
                <a:latin typeface="Calibri Light" pitchFamily="34" charset="0"/>
                <a:cs typeface="Calibri Light" pitchFamily="34" charset="0"/>
              </a:rPr>
            </a:br>
            <a:r>
              <a:rPr lang="ro-RO" sz="1800" dirty="0">
                <a:latin typeface="Calibri Light" pitchFamily="34" charset="0"/>
                <a:cs typeface="Calibri Light" pitchFamily="34" charset="0"/>
              </a:rPr>
              <a:t>3</a:t>
            </a:r>
            <a:r>
              <a:rPr lang="vi-VN" sz="1800" dirty="0">
                <a:latin typeface="Calibri Light" pitchFamily="34" charset="0"/>
                <a:cs typeface="Calibri Light" pitchFamily="34" charset="0"/>
              </a:rPr>
              <a:t>) Din tabelul </a:t>
            </a:r>
            <a:r>
              <a:rPr lang="vi-VN" sz="1800" b="1" dirty="0">
                <a:latin typeface="Calibri" pitchFamily="34" charset="0"/>
                <a:cs typeface="Calibri" pitchFamily="34" charset="0"/>
              </a:rPr>
              <a:t>Games</a:t>
            </a:r>
            <a:r>
              <a:rPr lang="vi-VN" sz="1800" dirty="0">
                <a:latin typeface="Calibri Light" pitchFamily="34" charset="0"/>
                <a:cs typeface="Calibri Light" pitchFamily="34" charset="0"/>
              </a:rPr>
              <a:t>, extrage numele jocului (</a:t>
            </a:r>
            <a:r>
              <a:rPr lang="vi-VN" sz="1800" b="1" dirty="0">
                <a:latin typeface="Calibri" pitchFamily="34" charset="0"/>
                <a:cs typeface="Calibri" pitchFamily="34" charset="0"/>
              </a:rPr>
              <a:t>GameName</a:t>
            </a:r>
            <a:r>
              <a:rPr lang="vi-VN" sz="1800" dirty="0">
                <a:latin typeface="Calibri Light" pitchFamily="34" charset="0"/>
                <a:cs typeface="Calibri Light" pitchFamily="34" charset="0"/>
              </a:rPr>
              <a:t>) și calculează prețul după aplicarea unei reduceri de 15% (denumit </a:t>
            </a:r>
            <a:r>
              <a:rPr lang="vi-VN" sz="1800" b="1" dirty="0">
                <a:latin typeface="Calibri" pitchFamily="34" charset="0"/>
                <a:cs typeface="Calibri" pitchFamily="34" charset="0"/>
              </a:rPr>
              <a:t>DiscountPrice</a:t>
            </a:r>
            <a:r>
              <a:rPr lang="vi-VN" sz="1800" dirty="0">
                <a:latin typeface="Calibri Light" pitchFamily="34" charset="0"/>
                <a:cs typeface="Calibri Light" pitchFamily="34" charset="0"/>
              </a:rPr>
              <a:t>).</a:t>
            </a:r>
            <a:br>
              <a:rPr lang="vi-VN" sz="1800" dirty="0">
                <a:latin typeface="Calibri Light" pitchFamily="34" charset="0"/>
                <a:cs typeface="Calibri Light" pitchFamily="34" charset="0"/>
              </a:rPr>
            </a:br>
            <a:br>
              <a:rPr lang="vi-VN" sz="1100" dirty="0">
                <a:latin typeface="Calibri Light" pitchFamily="34" charset="0"/>
                <a:cs typeface="Calibri Light" pitchFamily="34" charset="0"/>
              </a:rPr>
            </a:br>
            <a:r>
              <a:rPr lang="ro-RO" sz="1800" dirty="0">
                <a:latin typeface="Calibri Light" pitchFamily="34" charset="0"/>
                <a:cs typeface="Calibri Light" pitchFamily="34" charset="0"/>
              </a:rPr>
              <a:t>4</a:t>
            </a:r>
            <a:r>
              <a:rPr lang="vi-VN" sz="1800" dirty="0">
                <a:latin typeface="Calibri Light" pitchFamily="34" charset="0"/>
                <a:cs typeface="Calibri Light" pitchFamily="34" charset="0"/>
              </a:rPr>
              <a:t>) Din tabelul </a:t>
            </a:r>
            <a:r>
              <a:rPr lang="vi-VN" sz="1800" b="1" dirty="0">
                <a:latin typeface="Calibri" pitchFamily="34" charset="0"/>
                <a:cs typeface="Calibri" pitchFamily="34" charset="0"/>
              </a:rPr>
              <a:t>Games</a:t>
            </a:r>
            <a:r>
              <a:rPr lang="vi-VN" sz="1800" dirty="0">
                <a:latin typeface="Calibri Light" pitchFamily="34" charset="0"/>
                <a:cs typeface="Calibri Light" pitchFamily="34" charset="0"/>
              </a:rPr>
              <a:t>, extrage numele jocului (</a:t>
            </a:r>
            <a:r>
              <a:rPr lang="vi-VN" sz="1800" b="1" dirty="0">
                <a:latin typeface="Calibri" pitchFamily="34" charset="0"/>
                <a:cs typeface="Calibri" pitchFamily="34" charset="0"/>
              </a:rPr>
              <a:t>GameName</a:t>
            </a:r>
            <a:r>
              <a:rPr lang="vi-VN" sz="1800" dirty="0">
                <a:latin typeface="Calibri Light" pitchFamily="34" charset="0"/>
                <a:cs typeface="Calibri Light" pitchFamily="34" charset="0"/>
              </a:rPr>
              <a:t>) și formatează prețul (</a:t>
            </a:r>
            <a:r>
              <a:rPr lang="vi-VN" sz="1800" b="1" dirty="0">
                <a:latin typeface="Calibri" pitchFamily="34" charset="0"/>
                <a:cs typeface="Calibri" pitchFamily="34" charset="0"/>
              </a:rPr>
              <a:t>GamePrice</a:t>
            </a:r>
            <a:r>
              <a:rPr lang="vi-VN" sz="1800" dirty="0">
                <a:latin typeface="Calibri Light" pitchFamily="34" charset="0"/>
                <a:cs typeface="Calibri Light" pitchFamily="34" charset="0"/>
              </a:rPr>
              <a:t>) ca un șir de caractere (partea întreagă = max 7) cu exact două zecimale, folosind funcția STR(). Redenumește noua coloană ca </a:t>
            </a:r>
            <a:r>
              <a:rPr lang="vi-VN" sz="1800" b="1" dirty="0">
                <a:latin typeface="Calibri" pitchFamily="34" charset="0"/>
                <a:cs typeface="Calibri" pitchFamily="34" charset="0"/>
              </a:rPr>
              <a:t>FormattedPrice</a:t>
            </a:r>
            <a:r>
              <a:rPr lang="vi-VN" sz="1800" dirty="0">
                <a:latin typeface="Calibri Light" pitchFamily="34" charset="0"/>
                <a:cs typeface="Calibri Light" pitchFamily="34" charset="0"/>
              </a:rPr>
              <a:t>.</a:t>
            </a:r>
            <a:br>
              <a:rPr lang="vi-VN" sz="1800" dirty="0">
                <a:latin typeface="Calibri Light" pitchFamily="34" charset="0"/>
                <a:cs typeface="Calibri Light" pitchFamily="34" charset="0"/>
              </a:rPr>
            </a:br>
            <a:br>
              <a:rPr lang="vi-VN" sz="1000" dirty="0">
                <a:latin typeface="Calibri Light" pitchFamily="34" charset="0"/>
                <a:cs typeface="Calibri Light" pitchFamily="34" charset="0"/>
              </a:rPr>
            </a:br>
            <a:r>
              <a:rPr lang="ro-RO" sz="1800" dirty="0">
                <a:latin typeface="Calibri Light" pitchFamily="34" charset="0"/>
                <a:cs typeface="Calibri Light" pitchFamily="34" charset="0"/>
              </a:rPr>
              <a:t>5</a:t>
            </a:r>
            <a:r>
              <a:rPr lang="vi-VN" sz="1800" dirty="0">
                <a:latin typeface="Calibri Light" pitchFamily="34" charset="0"/>
                <a:cs typeface="Calibri Light" pitchFamily="34" charset="0"/>
              </a:rPr>
              <a:t>) Din tabelul </a:t>
            </a:r>
            <a:r>
              <a:rPr lang="vi-VN" sz="1800" b="1" dirty="0">
                <a:latin typeface="Calibri" pitchFamily="34" charset="0"/>
                <a:cs typeface="Calibri" pitchFamily="34" charset="0"/>
              </a:rPr>
              <a:t>Scores</a:t>
            </a:r>
            <a:r>
              <a:rPr lang="vi-VN" sz="1800" dirty="0">
                <a:latin typeface="Calibri Light" pitchFamily="34" charset="0"/>
                <a:cs typeface="Calibri Light" pitchFamily="34" charset="0"/>
              </a:rPr>
              <a:t>, extrage </a:t>
            </a:r>
            <a:r>
              <a:rPr lang="vi-VN" sz="1800" b="1" dirty="0">
                <a:latin typeface="Calibri" pitchFamily="34" charset="0"/>
                <a:cs typeface="Calibri" pitchFamily="34" charset="0"/>
              </a:rPr>
              <a:t>PlayerID</a:t>
            </a:r>
            <a:r>
              <a:rPr lang="vi-VN" sz="1800" dirty="0">
                <a:latin typeface="Calibri Light" pitchFamily="34" charset="0"/>
                <a:cs typeface="Calibri Light" pitchFamily="34" charset="0"/>
              </a:rPr>
              <a:t> și </a:t>
            </a:r>
            <a:r>
              <a:rPr lang="vi-VN" sz="1800" b="1" dirty="0">
                <a:latin typeface="Calibri" pitchFamily="34" charset="0"/>
                <a:cs typeface="Calibri" pitchFamily="34" charset="0"/>
              </a:rPr>
              <a:t>TimePlayed</a:t>
            </a:r>
            <a:r>
              <a:rPr lang="vi-VN" sz="1800" dirty="0">
                <a:latin typeface="Calibri Light" pitchFamily="34" charset="0"/>
                <a:cs typeface="Calibri Light" pitchFamily="34" charset="0"/>
              </a:rPr>
              <a:t>, dar convertește TimePlayed într-un șir de caractere (varchar(5)) folosind funcția CAST(). Crează o coloană nouă </a:t>
            </a:r>
            <a:r>
              <a:rPr lang="vi-VN" sz="1800" b="1" dirty="0">
                <a:latin typeface="Calibri" pitchFamily="34" charset="0"/>
                <a:cs typeface="Calibri" pitchFamily="34" charset="0"/>
              </a:rPr>
              <a:t>PlayCategory</a:t>
            </a:r>
            <a:r>
              <a:rPr lang="vi-VN" sz="1800" dirty="0">
                <a:latin typeface="Calibri Light" pitchFamily="34" charset="0"/>
                <a:cs typeface="Calibri Light" pitchFamily="34" charset="0"/>
              </a:rPr>
              <a:t> cu valori în dependență de timpul jucat:</a:t>
            </a:r>
            <a:br>
              <a:rPr lang="vi-VN" sz="1800" dirty="0">
                <a:latin typeface="Calibri Light" pitchFamily="34" charset="0"/>
                <a:cs typeface="Calibri Light" pitchFamily="34" charset="0"/>
              </a:rPr>
            </a:br>
            <a:r>
              <a:rPr lang="vi-VN" sz="1800" dirty="0">
                <a:latin typeface="Calibri Light" pitchFamily="34" charset="0"/>
                <a:cs typeface="Calibri Light" pitchFamily="34" charset="0"/>
              </a:rPr>
              <a:t>Dacă </a:t>
            </a:r>
            <a:r>
              <a:rPr lang="vi-VN" sz="1800" b="1" dirty="0">
                <a:latin typeface="Calibri" pitchFamily="34" charset="0"/>
                <a:cs typeface="Calibri" pitchFamily="34" charset="0"/>
              </a:rPr>
              <a:t>TimePlayed</a:t>
            </a:r>
            <a:r>
              <a:rPr lang="vi-VN" sz="1800" dirty="0">
                <a:latin typeface="Calibri Light" pitchFamily="34" charset="0"/>
                <a:cs typeface="Calibri Light" pitchFamily="34" charset="0"/>
              </a:rPr>
              <a:t> este mai mare de 10 ore, atribuie valoarea "</a:t>
            </a:r>
            <a:r>
              <a:rPr lang="vi-VN" sz="1800" dirty="0">
                <a:effectLst>
                  <a:outerShdw blurRad="38100" dist="38100" dir="2700000" algn="tl">
                    <a:srgbClr val="000000">
                      <a:alpha val="43137"/>
                    </a:srgbClr>
                  </a:outerShdw>
                </a:effectLst>
                <a:latin typeface="Calibri Light" pitchFamily="34" charset="0"/>
                <a:cs typeface="Calibri Light" pitchFamily="34" charset="0"/>
              </a:rPr>
              <a:t>Long Play</a:t>
            </a:r>
            <a:r>
              <a:rPr lang="vi-VN" sz="1800" dirty="0">
                <a:latin typeface="Calibri Light" pitchFamily="34" charset="0"/>
                <a:cs typeface="Calibri Light" pitchFamily="34" charset="0"/>
              </a:rPr>
              <a:t>",</a:t>
            </a:r>
            <a:br>
              <a:rPr lang="vi-VN" sz="1800" dirty="0">
                <a:latin typeface="Calibri Light" pitchFamily="34" charset="0"/>
                <a:cs typeface="Calibri Light" pitchFamily="34" charset="0"/>
              </a:rPr>
            </a:br>
            <a:r>
              <a:rPr lang="vi-VN" sz="1800" dirty="0">
                <a:latin typeface="Calibri Light" pitchFamily="34" charset="0"/>
                <a:cs typeface="Calibri Light" pitchFamily="34" charset="0"/>
              </a:rPr>
              <a:t>Dacă este între 5 și 10 ore, atribuie valoarea "</a:t>
            </a:r>
            <a:r>
              <a:rPr lang="vi-VN" sz="1800" dirty="0">
                <a:effectLst>
                  <a:outerShdw blurRad="38100" dist="38100" dir="2700000" algn="tl">
                    <a:srgbClr val="000000">
                      <a:alpha val="43137"/>
                    </a:srgbClr>
                  </a:outerShdw>
                </a:effectLst>
                <a:latin typeface="Calibri Light" pitchFamily="34" charset="0"/>
                <a:cs typeface="Calibri Light" pitchFamily="34" charset="0"/>
              </a:rPr>
              <a:t>Medium Play</a:t>
            </a:r>
            <a:r>
              <a:rPr lang="vi-VN" sz="1800" dirty="0">
                <a:latin typeface="Calibri Light" pitchFamily="34" charset="0"/>
                <a:cs typeface="Calibri Light" pitchFamily="34" charset="0"/>
              </a:rPr>
              <a:t>"</a:t>
            </a:r>
            <a:r>
              <a:rPr lang="ro-RO" sz="1800" dirty="0">
                <a:latin typeface="Calibri Light" pitchFamily="34" charset="0"/>
                <a:cs typeface="Calibri Light" pitchFamily="34" charset="0"/>
              </a:rPr>
              <a:t>. </a:t>
            </a:r>
            <a:r>
              <a:rPr lang="vi-VN" sz="1800" dirty="0">
                <a:latin typeface="Calibri Light" pitchFamily="34" charset="0"/>
                <a:cs typeface="Calibri Light" pitchFamily="34" charset="0"/>
              </a:rPr>
              <a:t>În caz contrar, "</a:t>
            </a:r>
            <a:r>
              <a:rPr lang="vi-VN" sz="1800" dirty="0">
                <a:effectLst>
                  <a:outerShdw blurRad="38100" dist="38100" dir="2700000" algn="tl">
                    <a:srgbClr val="000000">
                      <a:alpha val="43137"/>
                    </a:srgbClr>
                  </a:outerShdw>
                </a:effectLst>
                <a:latin typeface="Calibri Light" pitchFamily="34" charset="0"/>
                <a:cs typeface="Calibri Light" pitchFamily="34" charset="0"/>
              </a:rPr>
              <a:t>Short Play</a:t>
            </a:r>
            <a:r>
              <a:rPr lang="vi-VN" sz="1800" dirty="0">
                <a:latin typeface="Calibri Light" pitchFamily="34" charset="0"/>
                <a:cs typeface="Calibri Light" pitchFamily="34" charset="0"/>
              </a:rPr>
              <a:t>".</a:t>
            </a:r>
            <a:br>
              <a:rPr lang="ro-RO" sz="1800" dirty="0">
                <a:latin typeface="Calibri Light" pitchFamily="34" charset="0"/>
                <a:cs typeface="Calibri Light" pitchFamily="34" charset="0"/>
              </a:rPr>
            </a:br>
            <a:br>
              <a:rPr lang="ro-RO" sz="900" dirty="0">
                <a:latin typeface="Calibri Light" pitchFamily="34" charset="0"/>
                <a:cs typeface="Calibri Light" pitchFamily="34" charset="0"/>
              </a:rPr>
            </a:br>
            <a:r>
              <a:rPr lang="ro-RO" sz="1800" dirty="0">
                <a:latin typeface="Calibri Light" pitchFamily="34" charset="0"/>
                <a:cs typeface="Calibri Light" pitchFamily="34" charset="0"/>
              </a:rPr>
              <a:t>6</a:t>
            </a:r>
            <a:r>
              <a:rPr lang="it-IT" sz="1800" dirty="0">
                <a:latin typeface="Calibri Light" pitchFamily="34" charset="0"/>
                <a:cs typeface="Calibri Light" pitchFamily="34" charset="0"/>
              </a:rPr>
              <a:t>) Selectează primele 3 jocuri din tabelul </a:t>
            </a:r>
            <a:r>
              <a:rPr lang="it-IT" sz="1800" b="1" dirty="0">
                <a:latin typeface="Calibri" pitchFamily="34" charset="0"/>
                <a:cs typeface="Calibri" pitchFamily="34" charset="0"/>
              </a:rPr>
              <a:t>Games</a:t>
            </a:r>
            <a:r>
              <a:rPr lang="it-IT" sz="1800" dirty="0">
                <a:latin typeface="Calibri Light" pitchFamily="34" charset="0"/>
                <a:cs typeface="Calibri Light" pitchFamily="34" charset="0"/>
              </a:rPr>
              <a:t>, sortate </a:t>
            </a:r>
            <a:r>
              <a:rPr lang="ro-RO" sz="1800" dirty="0">
                <a:latin typeface="Calibri Light" pitchFamily="34" charset="0"/>
                <a:cs typeface="Calibri Light" pitchFamily="34" charset="0"/>
              </a:rPr>
              <a:t>după preț (mare → mic)</a:t>
            </a:r>
            <a:r>
              <a:rPr lang="it-IT" sz="1800" dirty="0">
                <a:latin typeface="Calibri Light" pitchFamily="34" charset="0"/>
                <a:cs typeface="Calibri Light" pitchFamily="34" charset="0"/>
              </a:rPr>
              <a:t>.</a:t>
            </a:r>
            <a:br>
              <a:rPr lang="ro-RO" sz="1800" dirty="0">
                <a:latin typeface="Calibri Light" pitchFamily="34" charset="0"/>
                <a:cs typeface="Calibri Light" pitchFamily="34" charset="0"/>
              </a:rPr>
            </a:br>
            <a:br>
              <a:rPr lang="ro-RO" sz="900" dirty="0">
                <a:latin typeface="Calibri Light" pitchFamily="34" charset="0"/>
                <a:cs typeface="Calibri Light" pitchFamily="34" charset="0"/>
              </a:rPr>
            </a:br>
            <a:r>
              <a:rPr lang="ro-RO" sz="1800" dirty="0">
                <a:latin typeface="Calibri Light" pitchFamily="34" charset="0"/>
                <a:cs typeface="Calibri Light" pitchFamily="34" charset="0"/>
              </a:rPr>
              <a:t>7) Extrage primele 3 combinații distincte de </a:t>
            </a:r>
            <a:r>
              <a:rPr lang="ro-RO" sz="1800" b="1" dirty="0">
                <a:latin typeface="Calibri" pitchFamily="34" charset="0"/>
                <a:cs typeface="Calibri" pitchFamily="34" charset="0"/>
              </a:rPr>
              <a:t>PlayerID</a:t>
            </a:r>
            <a:r>
              <a:rPr lang="ro-RO" sz="1800" dirty="0">
                <a:latin typeface="Calibri Light" pitchFamily="34" charset="0"/>
                <a:cs typeface="Calibri Light" pitchFamily="34" charset="0"/>
              </a:rPr>
              <a:t> și </a:t>
            </a:r>
            <a:r>
              <a:rPr lang="ro-RO" sz="1800" b="1" dirty="0">
                <a:latin typeface="Calibri" pitchFamily="34" charset="0"/>
                <a:cs typeface="Calibri" pitchFamily="34" charset="0"/>
              </a:rPr>
              <a:t>Score</a:t>
            </a:r>
            <a:r>
              <a:rPr lang="ro-RO" sz="1800" dirty="0">
                <a:latin typeface="Calibri Light" pitchFamily="34" charset="0"/>
                <a:cs typeface="Calibri Light" pitchFamily="34" charset="0"/>
              </a:rPr>
              <a:t> din tabelul </a:t>
            </a:r>
            <a:r>
              <a:rPr lang="ro-RO" sz="1800" b="1" dirty="0">
                <a:latin typeface="Calibri" pitchFamily="34" charset="0"/>
                <a:cs typeface="Calibri" pitchFamily="34" charset="0"/>
              </a:rPr>
              <a:t>Scores</a:t>
            </a:r>
            <a:r>
              <a:rPr lang="ro-RO" sz="1800" dirty="0">
                <a:latin typeface="Calibri Light" pitchFamily="34" charset="0"/>
                <a:cs typeface="Calibri Light" pitchFamily="34" charset="0"/>
              </a:rPr>
              <a:t>, ordonate în funcție de </a:t>
            </a:r>
            <a:r>
              <a:rPr lang="ro-RO" sz="1800" b="1" dirty="0">
                <a:latin typeface="Calibri" pitchFamily="34" charset="0"/>
                <a:cs typeface="Calibri" pitchFamily="34" charset="0"/>
              </a:rPr>
              <a:t>Score</a:t>
            </a:r>
            <a:r>
              <a:rPr lang="ro-RO" sz="1800" dirty="0">
                <a:latin typeface="Calibri Light" pitchFamily="34" charset="0"/>
                <a:cs typeface="Calibri Light" pitchFamily="34" charset="0"/>
              </a:rPr>
              <a:t> (de </a:t>
            </a:r>
            <a:r>
              <a:rPr lang="it-IT" sz="1800" dirty="0">
                <a:latin typeface="Calibri Light" pitchFamily="34" charset="0"/>
                <a:cs typeface="Calibri Light" pitchFamily="34" charset="0"/>
              </a:rPr>
              <a:t>mai mare către cel mai mic</a:t>
            </a:r>
            <a:r>
              <a:rPr lang="ro-RO" sz="1800" dirty="0">
                <a:latin typeface="Calibri Light" pitchFamily="34" charset="0"/>
                <a:cs typeface="Calibri Light" pitchFamily="34" charset="0"/>
              </a:rPr>
              <a:t>).</a:t>
            </a:r>
            <a:endParaRPr lang="vi-VN" sz="1800" dirty="0">
              <a:latin typeface="Calibri Light" pitchFamily="34" charset="0"/>
              <a:cs typeface="Calibri Light" pitchFamily="34" charset="0"/>
            </a:endParaRPr>
          </a:p>
        </p:txBody>
      </p:sp>
    </p:spTree>
    <p:extLst>
      <p:ext uri="{BB962C8B-B14F-4D97-AF65-F5344CB8AC3E}">
        <p14:creationId xmlns:p14="http://schemas.microsoft.com/office/powerpoint/2010/main" val="344248269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d0c033e-a036-4b6e-ba8b-99fdec7a5ddc">
      <Terms xmlns="http://schemas.microsoft.com/office/infopath/2007/PartnerControls"/>
    </lcf76f155ced4ddcb4097134ff3c332f>
    <TaxCatchAll xmlns="49068656-1d9a-4fc1-9ba5-2bfa44456d6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FC40F6EE3DFE45B2AE23292736D481" ma:contentTypeVersion="12" ma:contentTypeDescription="Create a new document." ma:contentTypeScope="" ma:versionID="af5a8336c75263f3c078c0a9b9eb6a42">
  <xsd:schema xmlns:xsd="http://www.w3.org/2001/XMLSchema" xmlns:xs="http://www.w3.org/2001/XMLSchema" xmlns:p="http://schemas.microsoft.com/office/2006/metadata/properties" xmlns:ns2="bd0c033e-a036-4b6e-ba8b-99fdec7a5ddc" xmlns:ns3="49068656-1d9a-4fc1-9ba5-2bfa44456d64" targetNamespace="http://schemas.microsoft.com/office/2006/metadata/properties" ma:root="true" ma:fieldsID="4621262167aac893b1a4cc38e83f3e5c" ns2:_="" ns3:_="">
    <xsd:import namespace="bd0c033e-a036-4b6e-ba8b-99fdec7a5ddc"/>
    <xsd:import namespace="49068656-1d9a-4fc1-9ba5-2bfa44456d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0c033e-a036-4b6e-ba8b-99fdec7a5d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201aa81-cdab-48a9-a97d-51e43b1a053f"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068656-1d9a-4fc1-9ba5-2bfa44456d6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e891197-3cda-4433-99f0-399e220df8af}" ma:internalName="TaxCatchAll" ma:showField="CatchAllData" ma:web="49068656-1d9a-4fc1-9ba5-2bfa44456d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A84267-D3B4-4E13-ABE0-8CC5FF55C488}">
  <ds:schemaRefs>
    <ds:schemaRef ds:uri="http://schemas.microsoft.com/office/2006/metadata/properties"/>
    <ds:schemaRef ds:uri="http://schemas.microsoft.com/office/infopath/2007/PartnerControls"/>
    <ds:schemaRef ds:uri="bd0c033e-a036-4b6e-ba8b-99fdec7a5ddc"/>
    <ds:schemaRef ds:uri="49068656-1d9a-4fc1-9ba5-2bfa44456d64"/>
  </ds:schemaRefs>
</ds:datastoreItem>
</file>

<file path=customXml/itemProps2.xml><?xml version="1.0" encoding="utf-8"?>
<ds:datastoreItem xmlns:ds="http://schemas.openxmlformats.org/officeDocument/2006/customXml" ds:itemID="{E5131894-80EF-4AED-AEC9-289B56104F80}">
  <ds:schemaRefs>
    <ds:schemaRef ds:uri="http://schemas.microsoft.com/sharepoint/v3/contenttype/forms"/>
  </ds:schemaRefs>
</ds:datastoreItem>
</file>

<file path=customXml/itemProps3.xml><?xml version="1.0" encoding="utf-8"?>
<ds:datastoreItem xmlns:ds="http://schemas.openxmlformats.org/officeDocument/2006/customXml" ds:itemID="{5F8AFF6D-FEFB-4735-AF92-917CEB38C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0c033e-a036-4b6e-ba8b-99fdec7a5ddc"/>
    <ds:schemaRef ds:uri="49068656-1d9a-4fc1-9ba5-2bfa44456d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22362</TotalTime>
  <Words>1422</Words>
  <Application>Microsoft Office PowerPoint</Application>
  <PresentationFormat>On-screen Show (4:3)</PresentationFormat>
  <Paragraphs>213</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Тема Office</vt:lpstr>
      <vt:lpstr>SELECT</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                                                                          Sarcină 1:  1) Extrage numele jocului (GameName) și numele dezvoltatorului (DeveloperName) din tabelul Games, redenumindu-le ca Game și Developer.  2) Extrage numele jocului (GameName) și genul jocului (Genre) din tabelul Games, creând o coloană nouă (GameDetails) care să combine ambele valori sub forma "GameName - Genre".  3) Din tabelul Games, extrage numele jocului (GameName) și calculează prețul după aplicarea unei reduceri de 15% (denumit DiscountPrice).  4) Din tabelul Games, extrage numele jocului (GameName) și formatează prețul (GamePrice) ca un șir de caractere (partea întreagă = max 7) cu exact două zecimale, folosind funcția STR(). Redenumește noua coloană ca FormattedPrice.  5) Din tabelul Scores, extrage PlayerID și TimePlayed, dar convertește TimePlayed într-un șir de caractere (varchar(5)) folosind funcția CAST(). Crează o coloană nouă PlayCategory cu valori în dependență de timpul jucat: Dacă TimePlayed este mai mare de 10 ore, atribuie valoarea "Long Play", Dacă este între 5 și 10 ore, atribuie valoarea "Medium Play". În caz contrar, "Short Play".  6) Selectează primele 3 jocuri din tabelul Games, sortate după preț (mare → mic).  7) Extrage primele 3 combinații distincte de PlayerID și Score din tabelul Scores, ordonate în funcție de Score (de mai mare către cel mai mic).</vt:lpstr>
      <vt:lpstr>                                                                          Date inițiale (1):  CREATE DATABASE GameDB; GO USE GameDB;  CREATE TABLE Games (     GameID INT PRIMARY KEY IDENTITY(1,1),     GameName VARCHAR(100) NOT NULL,     DeveloperName VARCHAR(100) NOT NULL,     Genre VARCHAR(50),     GamePrice DECIMAL(10, 2) NOT NULL );  CREATE TABLE Players (     PlayerID INT PRIMARY KEY IDENTITY(1,1),     PlayerName VARCHAR(100) NOT NULL );  CREATE TABLE Scores (     GameID INT,     PlayerID INT,     Score INT NOT NULL,     TimePlayed DECIMAL(5, 2) NOT NULL,     PRIMARY KEY (GameID, PlayerID),     FOREIGN KEY (GameID) REFERENCES Games(GameID),     FOREIGN KEY (PlayerID) REFERENCES Players(PlayerID) );  </vt:lpstr>
      <vt:lpstr>                                                                    Date inițiale (2):  INSERT INTO Games (GameName, DeveloperName, Genre, GamePrice) VALUES  ('The Adventure', 'Dev Studios', 'Action', 49.99), ('Space Quest', 'Galaxy Games', 'Sci-Fi', 59.99), ('Fantasy World', 'DreamSoft', 'RPG', 39.99), ('City Builder', 'Urban Games', 'Strategy', 29.99), ('Mystery Case', 'Detective Studios', 'Puzzle', 19.99);  INSERT INTO Players (PlayerName) VALUES  ('John Doe'), ('Alice Smith'), ('Robert Johnson'), ('Emily Davis'), ('Michael Brown');  INSERT INTO Scores (GameID, PlayerID, Score, TimePlayed) VALUES  (1, 1, 9000, 12.5),  -- John played The Adventure (2, 2, 7500, 8.0),   -- Alice played Space Quest (3, 3, 8200, 9.5),   -- Robert played Fantasy World (4, 4, 6100, 6.0),   -- Emily played City Builder (5, 5, 9800, 5.5);   -- Michael played Mystery Case  </vt:lpstr>
      <vt:lpstr>JS = interactivitate dinamică</vt:lpstr>
      <vt:lpstr>JS = interactivitate dinamică</vt:lpstr>
      <vt:lpstr>JS = interactivitate dinamică</vt:lpstr>
      <vt:lpstr>JS = interactivitate dinamică</vt:lpstr>
      <vt:lpstr>                                                                          Sarcină 2:   1) Extrage toate jocurile din tabelul Games care au un preț mai mare de 30.  2) Extrage toate jocurile din tabelul Games care au genul Action și un preț mai mic de 50.  3) Extrage toate jocurile din tabelul Games care fie au genul RPG, fie prețul mai mic de 30.  4) Extrage toate jocurile care au genul fie Action, fie RPG din tabelul Games.  5) Extrage toate scorurile din tabelul Scores pentru jucătorii cu PlayerID de 1, 3 sau 5.  6) Extrage toate jocurile din tabelul Games care au prețul între 30 și 60.  7) Extrage toți jucătorii din tabelul Players ale căror nume încep cu litera 'J'.  8) Extrage toate jocurile din tabelul Games al căror nume conține cuvântul 'Quest'.</vt:lpstr>
      <vt:lpstr>JS = interactivitate dinamică</vt:lpstr>
      <vt:lpstr>JS = interactivitate dinamică</vt:lpstr>
      <vt:lpstr>JS = interactivitate dinamică</vt:lpstr>
      <vt:lpstr>JS = interactivitate dinamică</vt:lpstr>
      <vt:lpstr>                                                                          Sarcină 3:  1) Din tabelul Scores, grupează scorurile în funcție de joc (GameID) și numără câți jucători au jucat fiecare joc. Redenumește noua coloană ca PlayerCount.  2) Din tabelul Scores, grupează scorurile în funcție de joc (GameID) și calculează timpul total jucat de toți jucătorii pentru fiecare joc. Redenumește noua coloană ca TotalTimePlayed.  3) Din tabelul Scores, grupează scorurile în funcție de joc (GameID) și calculează scorul mediu pentru fiecare joc. Redenumește noua coloană ca AverageScore.  4) Din tabelul Scores, grupează scorurile în funcție de joc (GameID) și calculează scorul maxim și minim pentru fiecare joc. Redenumește coloanele ca MaxScore și MinScore.  5) Din tabelul Scores, grupează scorurile în funcție de joc (GameID) și afișează doar jocurile care au avut un timp total jucat mai mare de 10 ore. Redenumește noua coloană ca TotalTimePlayed.  6) Din tabelul Scores, grupează scorurile în funcție de joc (GameID) și afișează doar jocurile care au avut cel puțin 2 jucători. Redenumește noua coloană ca PlayerCount.</vt:lpstr>
      <vt:lpstr>PowerPoint Presentation</vt:lpstr>
      <vt:lpstr>JS = interactivitate dinamică</vt:lpstr>
      <vt:lpstr>JS = interactivitate dinamică</vt:lpstr>
      <vt:lpstr>JS = interactivitate dinamică</vt:lpstr>
      <vt:lpstr>JS = interactivitate dinamică</vt:lpstr>
      <vt:lpstr>JS = interactivitate dinamică</vt:lpstr>
      <vt:lpstr>                                                                          Sarcină 4:   1) Selectează numele jucătorilor (PlayerName) și numele jocurilor (GameName) pe care le-au jucat, folosind clauza INNER JOIN pentru a face legătura între tabelele Players și Scores, respectiv Games.  2) Afișează toate jocurile din tabelul Games, împreună cu scorurile corespunzătoare din tabelul Scores, chiar dacă unele jocuri nu au fost încă jucate.   3) Afișează toate scorurile din tabelul Scores, împreună cu numele jocurilor din tabelul Games, chiar dacă unele scoruri nu au un joc asociat (în cazul în care există un joc care a fost eliminat din Games). Folosește clauza RIGHT JOIN.  4) Afișează toate jocurile și scorurile, inclusiv jocurile care nu au fost încă jucate și scorurile fără jocuri asociate.   5) Creează o listă cu toate combinațiile posibile de jucători și jocuri. </vt:lpstr>
      <vt:lpstr>JS = interactivitate dinamică</vt:lpstr>
      <vt:lpstr>JS = interactivitate dinamică</vt:lpstr>
      <vt:lpstr>JS = interactivitate dinamică</vt:lpstr>
      <vt:lpstr>JS = interactivitate dinamică</vt:lpstr>
      <vt:lpstr>JS = interactivitate dinamică</vt:lpstr>
      <vt:lpstr>JS = interactivitate dinamică</vt:lpstr>
      <vt:lpstr>                                                                          Sarcină 5:   1) Selectează toate jocurile din tabelul Games care costă mai puțin de 30 și toate jocurile care au fost jucate de jucătorii din tabelul Scores. Asigură-te că nu se returnează jocuri duplicate.  2) Selectează toate jocurile din tabelul Games care costă mai puțin de 30 și toate jocurile care au fost jucate de jucători, incluzând jocurile duplicate.  3) Selectează toate jocurile care costă mai puțin de 50 și care au fost jucate de cel puțin un jucător.  4) Selectează toate jocurile din tabelul Games care nu au fost jucate de niciun jucător.  5) Selectează toate jocurile care au prețul mai mare de 30 sau care au fost jucate, dar exclude jocurile care sunt din genul Puzzle.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 este JavaScript</dc:title>
  <dc:creator>Pavilion</dc:creator>
  <cp:lastModifiedBy>Pavilion</cp:lastModifiedBy>
  <cp:revision>1255</cp:revision>
  <dcterms:created xsi:type="dcterms:W3CDTF">2024-06-30T15:28:55Z</dcterms:created>
  <dcterms:modified xsi:type="dcterms:W3CDTF">2025-03-18T19:52:44Z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0x01010096FC40F6EE3DFE45B2AE23292736D481</vt:lpwstr>
  </property>
  <property fmtid="{D5CDD505-2E9C-101B-9397-08002B2CF9AE}" pid="3" name="MediaServiceImageTags">
    <vt:lpwstr/>
  </property>
</Properties>
</file>